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388"/>
  </p:notesMasterIdLst>
  <p:handoutMasterIdLst>
    <p:handoutMasterId r:id="rId389"/>
  </p:handoutMasterIdLst>
  <p:sldIdLst>
    <p:sldId id="256" r:id="rId2"/>
    <p:sldId id="314" r:id="rId3"/>
    <p:sldId id="681" r:id="rId4"/>
    <p:sldId id="585" r:id="rId5"/>
    <p:sldId id="602" r:id="rId6"/>
    <p:sldId id="578" r:id="rId7"/>
    <p:sldId id="319" r:id="rId8"/>
    <p:sldId id="320" r:id="rId9"/>
    <p:sldId id="598" r:id="rId10"/>
    <p:sldId id="599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603" r:id="rId20"/>
    <p:sldId id="608" r:id="rId21"/>
    <p:sldId id="609" r:id="rId22"/>
    <p:sldId id="610" r:id="rId23"/>
    <p:sldId id="611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2" r:id="rId37"/>
    <p:sldId id="341" r:id="rId38"/>
    <p:sldId id="343" r:id="rId39"/>
    <p:sldId id="344" r:id="rId40"/>
    <p:sldId id="604" r:id="rId41"/>
    <p:sldId id="345" r:id="rId42"/>
    <p:sldId id="346" r:id="rId43"/>
    <p:sldId id="347" r:id="rId44"/>
    <p:sldId id="348" r:id="rId45"/>
    <p:sldId id="606" r:id="rId46"/>
    <p:sldId id="349" r:id="rId47"/>
    <p:sldId id="350" r:id="rId48"/>
    <p:sldId id="652" r:id="rId49"/>
    <p:sldId id="651" r:id="rId50"/>
    <p:sldId id="653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665" r:id="rId61"/>
    <p:sldId id="666" r:id="rId62"/>
    <p:sldId id="667" r:id="rId63"/>
    <p:sldId id="668" r:id="rId64"/>
    <p:sldId id="669" r:id="rId65"/>
    <p:sldId id="670" r:id="rId66"/>
    <p:sldId id="671" r:id="rId67"/>
    <p:sldId id="654" r:id="rId68"/>
    <p:sldId id="655" r:id="rId69"/>
    <p:sldId id="579" r:id="rId70"/>
    <p:sldId id="351" r:id="rId71"/>
    <p:sldId id="352" r:id="rId72"/>
    <p:sldId id="353" r:id="rId73"/>
    <p:sldId id="354" r:id="rId74"/>
    <p:sldId id="612" r:id="rId75"/>
    <p:sldId id="613" r:id="rId76"/>
    <p:sldId id="356" r:id="rId77"/>
    <p:sldId id="614" r:id="rId78"/>
    <p:sldId id="615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617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616" r:id="rId98"/>
    <p:sldId id="374" r:id="rId99"/>
    <p:sldId id="620" r:id="rId100"/>
    <p:sldId id="621" r:id="rId101"/>
    <p:sldId id="622" r:id="rId102"/>
    <p:sldId id="623" r:id="rId103"/>
    <p:sldId id="624" r:id="rId104"/>
    <p:sldId id="625" r:id="rId105"/>
    <p:sldId id="626" r:id="rId106"/>
    <p:sldId id="709" r:id="rId107"/>
    <p:sldId id="375" r:id="rId108"/>
    <p:sldId id="376" r:id="rId109"/>
    <p:sldId id="628" r:id="rId110"/>
    <p:sldId id="710" r:id="rId111"/>
    <p:sldId id="629" r:id="rId112"/>
    <p:sldId id="711" r:id="rId113"/>
    <p:sldId id="712" r:id="rId114"/>
    <p:sldId id="713" r:id="rId115"/>
    <p:sldId id="714" r:id="rId116"/>
    <p:sldId id="632" r:id="rId117"/>
    <p:sldId id="715" r:id="rId118"/>
    <p:sldId id="640" r:id="rId119"/>
    <p:sldId id="633" r:id="rId120"/>
    <p:sldId id="716" r:id="rId121"/>
    <p:sldId id="718" r:id="rId122"/>
    <p:sldId id="717" r:id="rId123"/>
    <p:sldId id="719" r:id="rId124"/>
    <p:sldId id="631" r:id="rId125"/>
    <p:sldId id="634" r:id="rId126"/>
    <p:sldId id="635" r:id="rId127"/>
    <p:sldId id="636" r:id="rId128"/>
    <p:sldId id="637" r:id="rId129"/>
    <p:sldId id="638" r:id="rId130"/>
    <p:sldId id="639" r:id="rId131"/>
    <p:sldId id="720" r:id="rId132"/>
    <p:sldId id="721" r:id="rId133"/>
    <p:sldId id="377" r:id="rId134"/>
    <p:sldId id="378" r:id="rId135"/>
    <p:sldId id="379" r:id="rId136"/>
    <p:sldId id="380" r:id="rId137"/>
    <p:sldId id="381" r:id="rId138"/>
    <p:sldId id="382" r:id="rId139"/>
    <p:sldId id="383" r:id="rId140"/>
    <p:sldId id="723" r:id="rId141"/>
    <p:sldId id="724" r:id="rId142"/>
    <p:sldId id="725" r:id="rId143"/>
    <p:sldId id="726" r:id="rId144"/>
    <p:sldId id="384" r:id="rId145"/>
    <p:sldId id="618" r:id="rId146"/>
    <p:sldId id="619" r:id="rId147"/>
    <p:sldId id="385" r:id="rId148"/>
    <p:sldId id="580" r:id="rId149"/>
    <p:sldId id="386" r:id="rId150"/>
    <p:sldId id="387" r:id="rId151"/>
    <p:sldId id="388" r:id="rId152"/>
    <p:sldId id="389" r:id="rId153"/>
    <p:sldId id="390" r:id="rId154"/>
    <p:sldId id="391" r:id="rId155"/>
    <p:sldId id="392" r:id="rId156"/>
    <p:sldId id="393" r:id="rId157"/>
    <p:sldId id="394" r:id="rId158"/>
    <p:sldId id="395" r:id="rId159"/>
    <p:sldId id="396" r:id="rId160"/>
    <p:sldId id="397" r:id="rId161"/>
    <p:sldId id="398" r:id="rId162"/>
    <p:sldId id="399" r:id="rId163"/>
    <p:sldId id="400" r:id="rId164"/>
    <p:sldId id="401" r:id="rId165"/>
    <p:sldId id="402" r:id="rId166"/>
    <p:sldId id="641" r:id="rId167"/>
    <p:sldId id="403" r:id="rId168"/>
    <p:sldId id="642" r:id="rId169"/>
    <p:sldId id="404" r:id="rId170"/>
    <p:sldId id="405" r:id="rId171"/>
    <p:sldId id="406" r:id="rId172"/>
    <p:sldId id="407" r:id="rId173"/>
    <p:sldId id="408" r:id="rId174"/>
    <p:sldId id="409" r:id="rId175"/>
    <p:sldId id="410" r:id="rId176"/>
    <p:sldId id="411" r:id="rId177"/>
    <p:sldId id="412" r:id="rId178"/>
    <p:sldId id="413" r:id="rId179"/>
    <p:sldId id="643" r:id="rId180"/>
    <p:sldId id="415" r:id="rId181"/>
    <p:sldId id="416" r:id="rId182"/>
    <p:sldId id="417" r:id="rId183"/>
    <p:sldId id="644" r:id="rId184"/>
    <p:sldId id="645" r:id="rId185"/>
    <p:sldId id="646" r:id="rId186"/>
    <p:sldId id="647" r:id="rId187"/>
    <p:sldId id="649" r:id="rId188"/>
    <p:sldId id="648" r:id="rId189"/>
    <p:sldId id="581" r:id="rId190"/>
    <p:sldId id="419" r:id="rId191"/>
    <p:sldId id="420" r:id="rId192"/>
    <p:sldId id="421" r:id="rId193"/>
    <p:sldId id="422" r:id="rId194"/>
    <p:sldId id="423" r:id="rId195"/>
    <p:sldId id="424" r:id="rId196"/>
    <p:sldId id="425" r:id="rId197"/>
    <p:sldId id="426" r:id="rId198"/>
    <p:sldId id="427" r:id="rId199"/>
    <p:sldId id="428" r:id="rId200"/>
    <p:sldId id="429" r:id="rId201"/>
    <p:sldId id="430" r:id="rId202"/>
    <p:sldId id="431" r:id="rId203"/>
    <p:sldId id="432" r:id="rId204"/>
    <p:sldId id="433" r:id="rId205"/>
    <p:sldId id="434" r:id="rId206"/>
    <p:sldId id="435" r:id="rId207"/>
    <p:sldId id="436" r:id="rId208"/>
    <p:sldId id="437" r:id="rId209"/>
    <p:sldId id="438" r:id="rId210"/>
    <p:sldId id="439" r:id="rId211"/>
    <p:sldId id="440" r:id="rId212"/>
    <p:sldId id="441" r:id="rId213"/>
    <p:sldId id="442" r:id="rId214"/>
    <p:sldId id="443" r:id="rId215"/>
    <p:sldId id="444" r:id="rId216"/>
    <p:sldId id="445" r:id="rId217"/>
    <p:sldId id="446" r:id="rId218"/>
    <p:sldId id="447" r:id="rId219"/>
    <p:sldId id="448" r:id="rId220"/>
    <p:sldId id="449" r:id="rId221"/>
    <p:sldId id="450" r:id="rId222"/>
    <p:sldId id="672" r:id="rId223"/>
    <p:sldId id="451" r:id="rId224"/>
    <p:sldId id="582" r:id="rId225"/>
    <p:sldId id="452" r:id="rId226"/>
    <p:sldId id="453" r:id="rId227"/>
    <p:sldId id="454" r:id="rId228"/>
    <p:sldId id="455" r:id="rId229"/>
    <p:sldId id="456" r:id="rId230"/>
    <p:sldId id="457" r:id="rId231"/>
    <p:sldId id="458" r:id="rId232"/>
    <p:sldId id="459" r:id="rId233"/>
    <p:sldId id="460" r:id="rId234"/>
    <p:sldId id="461" r:id="rId235"/>
    <p:sldId id="462" r:id="rId236"/>
    <p:sldId id="463" r:id="rId237"/>
    <p:sldId id="674" r:id="rId238"/>
    <p:sldId id="673" r:id="rId239"/>
    <p:sldId id="466" r:id="rId240"/>
    <p:sldId id="467" r:id="rId241"/>
    <p:sldId id="468" r:id="rId242"/>
    <p:sldId id="469" r:id="rId243"/>
    <p:sldId id="470" r:id="rId244"/>
    <p:sldId id="471" r:id="rId245"/>
    <p:sldId id="472" r:id="rId246"/>
    <p:sldId id="473" r:id="rId247"/>
    <p:sldId id="474" r:id="rId248"/>
    <p:sldId id="475" r:id="rId249"/>
    <p:sldId id="476" r:id="rId250"/>
    <p:sldId id="477" r:id="rId251"/>
    <p:sldId id="478" r:id="rId252"/>
    <p:sldId id="479" r:id="rId253"/>
    <p:sldId id="480" r:id="rId254"/>
    <p:sldId id="481" r:id="rId255"/>
    <p:sldId id="583" r:id="rId256"/>
    <p:sldId id="482" r:id="rId257"/>
    <p:sldId id="483" r:id="rId258"/>
    <p:sldId id="484" r:id="rId259"/>
    <p:sldId id="485" r:id="rId260"/>
    <p:sldId id="486" r:id="rId261"/>
    <p:sldId id="487" r:id="rId262"/>
    <p:sldId id="488" r:id="rId263"/>
    <p:sldId id="489" r:id="rId264"/>
    <p:sldId id="490" r:id="rId265"/>
    <p:sldId id="491" r:id="rId266"/>
    <p:sldId id="492" r:id="rId267"/>
    <p:sldId id="493" r:id="rId268"/>
    <p:sldId id="494" r:id="rId269"/>
    <p:sldId id="495" r:id="rId270"/>
    <p:sldId id="496" r:id="rId271"/>
    <p:sldId id="497" r:id="rId272"/>
    <p:sldId id="498" r:id="rId273"/>
    <p:sldId id="499" r:id="rId274"/>
    <p:sldId id="500" r:id="rId275"/>
    <p:sldId id="501" r:id="rId276"/>
    <p:sldId id="502" r:id="rId277"/>
    <p:sldId id="503" r:id="rId278"/>
    <p:sldId id="504" r:id="rId279"/>
    <p:sldId id="505" r:id="rId280"/>
    <p:sldId id="506" r:id="rId281"/>
    <p:sldId id="507" r:id="rId282"/>
    <p:sldId id="508" r:id="rId283"/>
    <p:sldId id="509" r:id="rId284"/>
    <p:sldId id="510" r:id="rId285"/>
    <p:sldId id="511" r:id="rId286"/>
    <p:sldId id="675" r:id="rId287"/>
    <p:sldId id="676" r:id="rId288"/>
    <p:sldId id="584" r:id="rId289"/>
    <p:sldId id="512" r:id="rId290"/>
    <p:sldId id="513" r:id="rId291"/>
    <p:sldId id="514" r:id="rId292"/>
    <p:sldId id="515" r:id="rId293"/>
    <p:sldId id="516" r:id="rId294"/>
    <p:sldId id="517" r:id="rId295"/>
    <p:sldId id="518" r:id="rId296"/>
    <p:sldId id="519" r:id="rId297"/>
    <p:sldId id="520" r:id="rId298"/>
    <p:sldId id="521" r:id="rId299"/>
    <p:sldId id="522" r:id="rId300"/>
    <p:sldId id="523" r:id="rId301"/>
    <p:sldId id="524" r:id="rId302"/>
    <p:sldId id="525" r:id="rId303"/>
    <p:sldId id="526" r:id="rId304"/>
    <p:sldId id="527" r:id="rId305"/>
    <p:sldId id="528" r:id="rId306"/>
    <p:sldId id="529" r:id="rId307"/>
    <p:sldId id="530" r:id="rId308"/>
    <p:sldId id="531" r:id="rId309"/>
    <p:sldId id="532" r:id="rId310"/>
    <p:sldId id="533" r:id="rId311"/>
    <p:sldId id="534" r:id="rId312"/>
    <p:sldId id="535" r:id="rId313"/>
    <p:sldId id="536" r:id="rId314"/>
    <p:sldId id="537" r:id="rId315"/>
    <p:sldId id="538" r:id="rId316"/>
    <p:sldId id="539" r:id="rId317"/>
    <p:sldId id="540" r:id="rId318"/>
    <p:sldId id="541" r:id="rId319"/>
    <p:sldId id="542" r:id="rId320"/>
    <p:sldId id="543" r:id="rId321"/>
    <p:sldId id="544" r:id="rId322"/>
    <p:sldId id="545" r:id="rId323"/>
    <p:sldId id="546" r:id="rId324"/>
    <p:sldId id="547" r:id="rId325"/>
    <p:sldId id="548" r:id="rId326"/>
    <p:sldId id="549" r:id="rId327"/>
    <p:sldId id="550" r:id="rId328"/>
    <p:sldId id="552" r:id="rId329"/>
    <p:sldId id="553" r:id="rId330"/>
    <p:sldId id="554" r:id="rId331"/>
    <p:sldId id="555" r:id="rId332"/>
    <p:sldId id="556" r:id="rId333"/>
    <p:sldId id="557" r:id="rId334"/>
    <p:sldId id="558" r:id="rId335"/>
    <p:sldId id="559" r:id="rId336"/>
    <p:sldId id="560" r:id="rId337"/>
    <p:sldId id="561" r:id="rId338"/>
    <p:sldId id="562" r:id="rId339"/>
    <p:sldId id="563" r:id="rId340"/>
    <p:sldId id="564" r:id="rId341"/>
    <p:sldId id="565" r:id="rId342"/>
    <p:sldId id="566" r:id="rId343"/>
    <p:sldId id="567" r:id="rId344"/>
    <p:sldId id="568" r:id="rId345"/>
    <p:sldId id="569" r:id="rId346"/>
    <p:sldId id="570" r:id="rId347"/>
    <p:sldId id="571" r:id="rId348"/>
    <p:sldId id="572" r:id="rId349"/>
    <p:sldId id="573" r:id="rId350"/>
    <p:sldId id="574" r:id="rId351"/>
    <p:sldId id="575" r:id="rId352"/>
    <p:sldId id="576" r:id="rId353"/>
    <p:sldId id="577" r:id="rId354"/>
    <p:sldId id="677" r:id="rId355"/>
    <p:sldId id="678" r:id="rId356"/>
    <p:sldId id="680" r:id="rId357"/>
    <p:sldId id="679" r:id="rId358"/>
    <p:sldId id="682" r:id="rId359"/>
    <p:sldId id="685" r:id="rId360"/>
    <p:sldId id="686" r:id="rId361"/>
    <p:sldId id="687" r:id="rId362"/>
    <p:sldId id="727" r:id="rId363"/>
    <p:sldId id="688" r:id="rId364"/>
    <p:sldId id="689" r:id="rId365"/>
    <p:sldId id="690" r:id="rId366"/>
    <p:sldId id="691" r:id="rId367"/>
    <p:sldId id="692" r:id="rId368"/>
    <p:sldId id="693" r:id="rId369"/>
    <p:sldId id="694" r:id="rId370"/>
    <p:sldId id="695" r:id="rId371"/>
    <p:sldId id="696" r:id="rId372"/>
    <p:sldId id="697" r:id="rId373"/>
    <p:sldId id="698" r:id="rId374"/>
    <p:sldId id="699" r:id="rId375"/>
    <p:sldId id="700" r:id="rId376"/>
    <p:sldId id="701" r:id="rId377"/>
    <p:sldId id="702" r:id="rId378"/>
    <p:sldId id="703" r:id="rId379"/>
    <p:sldId id="704" r:id="rId380"/>
    <p:sldId id="705" r:id="rId381"/>
    <p:sldId id="706" r:id="rId382"/>
    <p:sldId id="707" r:id="rId383"/>
    <p:sldId id="708" r:id="rId384"/>
    <p:sldId id="683" r:id="rId385"/>
    <p:sldId id="684" r:id="rId386"/>
    <p:sldId id="285" r:id="rId38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/>
    <p:restoredTop sz="89711" autoAdjust="0"/>
  </p:normalViewPr>
  <p:slideViewPr>
    <p:cSldViewPr snapToGrid="0" snapToObjects="1">
      <p:cViewPr>
        <p:scale>
          <a:sx n="153" d="100"/>
          <a:sy n="153" d="100"/>
        </p:scale>
        <p:origin x="704" y="7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presProps" Target="presProps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theme" Target="theme/theme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tableStyles" Target="tableStyle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handoutMaster" Target="handoutMasters/handoutMaster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viewProps" Target="viewProps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95556-5457-A448-BF53-971D46F0308E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EB2E7-8850-534C-BE96-9EE16D41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1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9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/>
              <a:t>URL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email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/>
              <a:t>A </a:t>
            </a:r>
            <a:r>
              <a:rPr lang="fi-FI" dirty="0" err="1"/>
              <a:t>goodbye</a:t>
            </a:r>
            <a:r>
              <a:rPr lang="fi-FI" dirty="0"/>
              <a:t> </a:t>
            </a:r>
            <a:r>
              <a:rPr lang="fi-FI" dirty="0" err="1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br>
              <a:rPr lang="fi-FI" dirty="0"/>
            </a:br>
            <a:r>
              <a:rPr lang="fi-FI" dirty="0" err="1"/>
              <a:t>using</a:t>
            </a:r>
            <a:r>
              <a:rPr lang="fi-FI" dirty="0"/>
              <a:t> with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Separator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69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Qt Training – Widget Edition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>
                <a:ea typeface="MS PGothic" charset="0"/>
              </a:rPr>
              <a:t>March 20168</a:t>
            </a:r>
          </a:p>
          <a:p>
            <a:r>
              <a:rPr lang="en-US" spc="0" dirty="0">
                <a:ea typeface="MS PGothic" charset="0"/>
              </a:rPr>
              <a:t>Based on </a:t>
            </a:r>
            <a:r>
              <a:rPr lang="en-US" spc="0" dirty="0" err="1">
                <a:ea typeface="MS PGothic" charset="0"/>
              </a:rPr>
              <a:t>Qt</a:t>
            </a:r>
            <a:r>
              <a:rPr lang="en-US" spc="0" dirty="0">
                <a:ea typeface="MS PGothic" charset="0"/>
              </a:rPr>
              <a:t> 5.10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N.N.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and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new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(0)</a:t>
            </a:r>
          </a:p>
          <a:p>
            <a:pPr lvl="1"/>
            <a:r>
              <a:rPr lang="en-US" dirty="0"/>
              <a:t>Widget with no parent = "window" – </a:t>
            </a:r>
            <a:r>
              <a:rPr lang="en-US" dirty="0" err="1">
                <a:latin typeface="Courier New"/>
                <a:cs typeface="Courier New"/>
              </a:rPr>
              <a:t>QWindow</a:t>
            </a:r>
            <a:r>
              <a:rPr lang="en-US" dirty="0"/>
              <a:t> created in the platform abstraction </a:t>
            </a:r>
          </a:p>
          <a:p>
            <a:pPr lvl="1"/>
            <a:r>
              <a:rPr lang="en-US" dirty="0"/>
              <a:t>AKA top-level widget </a:t>
            </a:r>
          </a:p>
          <a:p>
            <a:r>
              <a:rPr lang="en-US" dirty="0" err="1">
                <a:latin typeface="Courier New"/>
                <a:cs typeface="Courier New"/>
              </a:rPr>
              <a:t>QWidget’s</a:t>
            </a:r>
            <a:r>
              <a:rPr lang="en-US" dirty="0"/>
              <a:t> children</a:t>
            </a:r>
          </a:p>
          <a:p>
            <a:pPr lvl="1"/>
            <a:r>
              <a:rPr lang="en-US" dirty="0"/>
              <a:t>Positioned in parent’s coordinate system </a:t>
            </a:r>
          </a:p>
          <a:p>
            <a:pPr lvl="1"/>
            <a:r>
              <a:rPr lang="en-US" dirty="0"/>
              <a:t>Clipped by parent’s boundaries </a:t>
            </a:r>
          </a:p>
          <a:p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/>
              <a:t> parent</a:t>
            </a:r>
          </a:p>
          <a:p>
            <a:pPr lvl="1"/>
            <a:r>
              <a:rPr lang="en-US" dirty="0"/>
              <a:t>Propagates state changes </a:t>
            </a:r>
          </a:p>
          <a:p>
            <a:pPr lvl="1"/>
            <a:r>
              <a:rPr lang="en-US" dirty="0"/>
              <a:t>Hides/shows children when it is hidden/shown itself</a:t>
            </a:r>
          </a:p>
          <a:p>
            <a:pPr lvl="1"/>
            <a:r>
              <a:rPr lang="en-US" dirty="0"/>
              <a:t>Enables/disables children when it is enabled/disabled itself </a:t>
            </a:r>
          </a:p>
          <a:p>
            <a:endParaRPr lang="en-US" b="1" i="1" dirty="0"/>
          </a:p>
          <a:p>
            <a:r>
              <a:rPr lang="en-US" b="1" i="1" dirty="0"/>
              <a:t>Tristate </a:t>
            </a:r>
            <a:r>
              <a:rPr lang="en-US" b="1" dirty="0"/>
              <a:t>mechanism</a:t>
            </a:r>
          </a:p>
          <a:p>
            <a:pPr lvl="1"/>
            <a:r>
              <a:rPr lang="en-US" dirty="0"/>
              <a:t>For hide/show and enable/disable, ensures that e.g. an explicitly hidden child is not shown when the parent is shown.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A1DB39C-41CB-A546-8322-DB068124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600454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QImage</a:t>
            </a:r>
            <a:r>
              <a:rPr lang="en-US" dirty="0"/>
              <a:t> vs. </a:t>
            </a:r>
            <a:r>
              <a:rPr lang="en-US" dirty="0" err="1"/>
              <a:t>QPixmap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Designed and optimized for I/O</a:t>
            </a:r>
          </a:p>
          <a:p>
            <a:pPr lvl="1"/>
            <a:r>
              <a:rPr lang="en-US" dirty="0"/>
              <a:t>Direct pixel access and manipulation</a:t>
            </a:r>
          </a:p>
          <a:p>
            <a:pPr lvl="1"/>
            <a:r>
              <a:rPr lang="en-US" dirty="0"/>
              <a:t>Hardware-independent (unlike </a:t>
            </a:r>
            <a:r>
              <a:rPr lang="en-US" dirty="0" err="1">
                <a:latin typeface="Courier New" pitchFamily="49" charset="0"/>
              </a:rPr>
              <a:t>QPixmap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Supports multiple image formats</a:t>
            </a:r>
          </a:p>
          <a:p>
            <a:pPr lvl="1"/>
            <a:r>
              <a:rPr lang="en-US" dirty="0"/>
              <a:t>E.g. RGB32, ARGB32, ARGB32_Premultiplied, and so on</a:t>
            </a:r>
          </a:p>
          <a:p>
            <a:pPr lvl="1"/>
            <a:endParaRPr lang="en-US" dirty="0"/>
          </a:p>
          <a:p>
            <a:r>
              <a:rPr lang="en-US" dirty="0"/>
              <a:t>Can be used for drawing in a worker thread</a:t>
            </a:r>
          </a:p>
          <a:p>
            <a:pPr lvl="1"/>
            <a:r>
              <a:rPr lang="en-US" dirty="0"/>
              <a:t>Draw you picture gallery application’s images onto </a:t>
            </a:r>
            <a:r>
              <a:rPr lang="en-US" dirty="0" err="1">
                <a:latin typeface="Courier New" pitchFamily="49" charset="0"/>
              </a:rPr>
              <a:t>QImages</a:t>
            </a:r>
            <a:r>
              <a:rPr lang="en-US" dirty="0"/>
              <a:t> in another thread, and</a:t>
            </a:r>
          </a:p>
          <a:p>
            <a:pPr lvl="1"/>
            <a:r>
              <a:rPr lang="en-US" dirty="0"/>
              <a:t>Send finished images to the GUI thread (signal) to be drawn as </a:t>
            </a:r>
            <a:r>
              <a:rPr lang="en-US" dirty="0" err="1">
                <a:latin typeface="Courier New" pitchFamily="49" charset="0"/>
              </a:rPr>
              <a:t>QPixmaps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Designed and optimized for showing images on the screen</a:t>
            </a:r>
          </a:p>
          <a:p>
            <a:pPr lvl="1"/>
            <a:r>
              <a:rPr lang="en-US" dirty="0"/>
              <a:t>In your custom widget you can use </a:t>
            </a:r>
            <a:r>
              <a:rPr lang="en-US" dirty="0" err="1">
                <a:latin typeface="Courier New" pitchFamily="49" charset="0"/>
              </a:rPr>
              <a:t>QPainter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drawPixmap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dirty="0"/>
              <a:t>Implementation might also depend on the underlying hardware/graphics subsystem</a:t>
            </a:r>
          </a:p>
          <a:p>
            <a:pPr lvl="1"/>
            <a:endParaRPr lang="en-US" dirty="0">
              <a:latin typeface="Courier New" pitchFamily="49" charset="0"/>
            </a:endParaRPr>
          </a:p>
          <a:p>
            <a:r>
              <a:rPr lang="en-US" dirty="0"/>
              <a:t>Can be created using static convenience functions (in addition to constructors)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QPixmap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grabWidget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QPixmap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grabWindow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ex-image-raycasting</a:t>
            </a:r>
            <a:r>
              <a:rPr lang="fi-FI" sz="1400" dirty="0">
                <a:latin typeface="Open Sans Light"/>
                <a:cs typeface="Open Sans Light"/>
              </a:rPr>
              <a:t>, </a:t>
            </a:r>
            <a:r>
              <a:rPr lang="fi-FI" sz="1400" dirty="0" err="1">
                <a:latin typeface="Open Sans Light"/>
                <a:cs typeface="Open Sans Light"/>
              </a:rPr>
              <a:t>ex-pixmap-puzzle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D953F5E-BC5A-2C43-A678-BB3F611E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/>
              <a:t> provides multiple utility functions for image manipulation</a:t>
            </a:r>
          </a:p>
          <a:p>
            <a:pPr lvl="1"/>
            <a:r>
              <a:rPr lang="en-US" dirty="0"/>
              <a:t>Some of these are available for </a:t>
            </a:r>
            <a:r>
              <a:rPr lang="en-US" dirty="0" err="1">
                <a:latin typeface="Courier New" pitchFamily="49" charset="0"/>
              </a:rPr>
              <a:t>QPixmaps</a:t>
            </a:r>
            <a:r>
              <a:rPr lang="en-US" dirty="0"/>
              <a:t> as well, although they operate less efficiently</a:t>
            </a:r>
          </a:p>
          <a:p>
            <a:pPr lvl="1"/>
            <a:r>
              <a:rPr lang="en-US" dirty="0"/>
              <a:t>For image transparency, use </a:t>
            </a:r>
            <a:r>
              <a:rPr lang="en-US" dirty="0" err="1">
                <a:latin typeface="Courier New" pitchFamily="49" charset="0"/>
              </a:rPr>
              <a:t>QPainter</a:t>
            </a:r>
            <a:r>
              <a:rPr lang="en-US" dirty="0"/>
              <a:t> composition modes or the </a:t>
            </a:r>
            <a:r>
              <a:rPr lang="en-US" dirty="0" err="1">
                <a:latin typeface="Courier New" pitchFamily="49" charset="0"/>
              </a:rPr>
              <a:t>QGraphicsOpacityEffect</a:t>
            </a:r>
            <a:r>
              <a:rPr lang="en-US" dirty="0"/>
              <a:t> class</a:t>
            </a:r>
          </a:p>
          <a:p>
            <a:pPr lvl="2"/>
            <a:r>
              <a:rPr lang="en-US" dirty="0"/>
              <a:t>Using composition modes is the most efficient choice</a:t>
            </a:r>
          </a:p>
          <a:p>
            <a:endParaRPr lang="en-US" dirty="0"/>
          </a:p>
          <a:p>
            <a:r>
              <a:rPr lang="en-US" dirty="0"/>
              <a:t>Inverting pixels</a:t>
            </a:r>
          </a:p>
          <a:p>
            <a:pPr lvl="1"/>
            <a:r>
              <a:rPr lang="en-US" dirty="0">
                <a:latin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invertPixels</a:t>
            </a:r>
            <a:r>
              <a:rPr lang="en-US" dirty="0">
                <a:latin typeface="Courier New" pitchFamily="49" charset="0"/>
              </a:rPr>
              <a:t>()</a:t>
            </a:r>
            <a:endParaRPr lang="en-US" dirty="0"/>
          </a:p>
          <a:p>
            <a:endParaRPr lang="en-US" dirty="0"/>
          </a:p>
          <a:p>
            <a:r>
              <a:rPr lang="en-US" dirty="0"/>
              <a:t>Mirroring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::mirrored(</a:t>
            </a:r>
            <a:r>
              <a:rPr lang="en-US" dirty="0" err="1">
                <a:latin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</a:rPr>
              <a:t> horizontal = false, </a:t>
            </a:r>
            <a:r>
              <a:rPr lang="en-US" dirty="0" err="1">
                <a:latin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</a:rPr>
              <a:t> vertical = true) </a:t>
            </a:r>
            <a:r>
              <a:rPr lang="en-US" dirty="0" err="1">
                <a:latin typeface="Courier New" pitchFamily="49" charset="0"/>
              </a:rPr>
              <a:t>const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4" descr="te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347" y="2818842"/>
            <a:ext cx="1018621" cy="9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tem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39" y="2818842"/>
            <a:ext cx="1011163" cy="95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5154459" y="3322898"/>
            <a:ext cx="72008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980" y="4304255"/>
            <a:ext cx="2736304" cy="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B6A39E88-E5A8-0847-B477-9E9C01CC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760399" cy="3784985"/>
          </a:xfrm>
        </p:spPr>
        <p:txBody>
          <a:bodyPr/>
          <a:lstStyle/>
          <a:p>
            <a:r>
              <a:rPr lang="en-US" dirty="0"/>
              <a:t>Color swapping</a:t>
            </a:r>
          </a:p>
          <a:p>
            <a:pPr lvl="1"/>
            <a:r>
              <a:rPr lang="en-US" dirty="0"/>
              <a:t>Red and blue colors are exchanged</a:t>
            </a:r>
          </a:p>
          <a:p>
            <a:pPr lvl="1"/>
            <a:r>
              <a:rPr lang="en-US" dirty="0"/>
              <a:t>An RGB image becomes a ”BGR” rendering of the original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rgbSwapped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Masking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Image appears to be irregularly shaped (i.e. non-rectangular)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createAlphaMask</a:t>
            </a:r>
            <a:r>
              <a:rPr lang="en-US" dirty="0">
                <a:latin typeface="Courier New" pitchFamily="49" charset="0"/>
              </a:rPr>
              <a:t>()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createHeuristicMask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createMaskFromColor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52" y="1509470"/>
            <a:ext cx="2810306" cy="132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52" y="3342105"/>
            <a:ext cx="2678400" cy="137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C553B05-A768-C64A-B29A-8CE6129ED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42245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Scaling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::scaled()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scaledToWidth</a:t>
            </a:r>
            <a:r>
              <a:rPr lang="en-US" dirty="0">
                <a:latin typeface="Courier New" pitchFamily="49" charset="0"/>
              </a:rPr>
              <a:t>()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scaledToHeight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marL="109537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Two transformation modes available for scaling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</a:rPr>
              <a:t>FastTransformation</a:t>
            </a:r>
            <a:r>
              <a:rPr lang="en-US" dirty="0"/>
              <a:t> (example on the left)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</a:rPr>
              <a:t>SmoothTransformation</a:t>
            </a:r>
            <a:r>
              <a:rPr lang="en-US" dirty="0"/>
              <a:t> (example on the right)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you to tell the difference? How about when zoomed?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566" y="1469369"/>
            <a:ext cx="3311525" cy="133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84" y="3911196"/>
            <a:ext cx="2304832" cy="8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598" y="3906207"/>
            <a:ext cx="4031868" cy="91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492575" y="4101699"/>
            <a:ext cx="1152023" cy="457947"/>
          </a:xfrm>
          <a:prstGeom prst="rightArrow">
            <a:avLst>
              <a:gd name="adj1" fmla="val 50000"/>
              <a:gd name="adj2" fmla="val 32561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/>
        </p:spPr>
        <p:txBody>
          <a:bodyPr wrap="none" lIns="90000" tIns="46800" rIns="90000" bIns="46800" anchor="ctr"/>
          <a:lstStyle/>
          <a:p>
            <a:r>
              <a:rPr lang="fi-FI" sz="1400" dirty="0" err="1">
                <a:latin typeface="Open Sans Light"/>
                <a:cs typeface="Open Sans Light"/>
              </a:rPr>
              <a:t>Zoomed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4E5F84D3-453D-1D43-8786-63217BD5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Painting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QOpenGLWidget</a:t>
            </a:r>
            <a:r>
              <a:rPr lang="en-US" dirty="0">
                <a:latin typeface="Courier New"/>
                <a:cs typeface="Courier New"/>
              </a:rPr>
              <a:t>,</a:t>
            </a:r>
            <a:r>
              <a:rPr lang="en-US" dirty="0"/>
              <a:t> </a:t>
            </a:r>
            <a:r>
              <a:rPr lang="en-US" dirty="0" err="1">
                <a:latin typeface="Courier New"/>
                <a:cs typeface="Courier New"/>
              </a:rPr>
              <a:t>QOpenGLWindow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QVulkanWindow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QOpenGLWidget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cs typeface="Courier New"/>
              </a:rPr>
              <a:t>allows using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QPainter</a:t>
            </a:r>
            <a:r>
              <a:rPr lang="en-US" dirty="0">
                <a:cs typeface="Courier New"/>
              </a:rPr>
              <a:t> (and OpenGL) in painting the widget </a:t>
            </a:r>
          </a:p>
          <a:p>
            <a:pPr lvl="2"/>
            <a:r>
              <a:rPr lang="en-US" dirty="0">
                <a:cs typeface="Courier New"/>
              </a:rPr>
              <a:t>Supports rendering and rendering back off-screen content</a:t>
            </a:r>
            <a:endParaRPr lang="en-US" dirty="0"/>
          </a:p>
          <a:p>
            <a:pPr lvl="1"/>
            <a:r>
              <a:rPr lang="en-US" dirty="0"/>
              <a:t>Windows have no dependencies on widgets, but can be used in a widget application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QWidget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createWindowContainer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lvl="1"/>
            <a:endParaRPr lang="en-US" dirty="0"/>
          </a:p>
          <a:p>
            <a:r>
              <a:rPr lang="en-US" dirty="0"/>
              <a:t>Actually, plenty of other ways to use 3D</a:t>
            </a:r>
          </a:p>
          <a:p>
            <a:pPr lvl="1"/>
            <a:r>
              <a:rPr lang="en-US" dirty="0" err="1"/>
              <a:t>Qt</a:t>
            </a:r>
            <a:r>
              <a:rPr lang="en-US" dirty="0"/>
              <a:t> Quick </a:t>
            </a:r>
          </a:p>
          <a:p>
            <a:pPr lvl="1"/>
            <a:r>
              <a:rPr lang="en-US" dirty="0" err="1"/>
              <a:t>Shaders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Qt</a:t>
            </a:r>
            <a:r>
              <a:rPr lang="en-US" dirty="0"/>
              <a:t> 3D</a:t>
            </a:r>
          </a:p>
          <a:p>
            <a:pPr lvl="1"/>
            <a:r>
              <a:rPr lang="en-US" dirty="0" err="1"/>
              <a:t>Qt</a:t>
            </a:r>
            <a:r>
              <a:rPr lang="en-US" dirty="0"/>
              <a:t> Data Visualization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details in 3D Edition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74BAB82-B931-714D-8944-35A90818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QOpenGLWidget</a:t>
            </a:r>
            <a:r>
              <a:rPr lang="en-US" dirty="0"/>
              <a:t> vs. </a:t>
            </a:r>
            <a:r>
              <a:rPr lang="en-US" dirty="0" err="1"/>
              <a:t>QOpenGLWindow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APIs in both classes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initializeGL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initialize your resources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resizeGL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set the viewport or projection, when window size changes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paintGL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render</a:t>
            </a:r>
          </a:p>
          <a:p>
            <a:pPr lvl="1"/>
            <a:endParaRPr lang="en-US" dirty="0"/>
          </a:p>
          <a:p>
            <a:r>
              <a:rPr lang="en-US" dirty="0"/>
              <a:t>Both render to FBO</a:t>
            </a:r>
          </a:p>
          <a:p>
            <a:pPr lvl="1"/>
            <a:endParaRPr lang="en-US" dirty="0"/>
          </a:p>
          <a:p>
            <a:r>
              <a:rPr lang="en-US" dirty="0"/>
              <a:t>Both supports partial rendering 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endParaRPr lang="en-US" dirty="0"/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Function </a:t>
            </a:r>
            <a:r>
              <a:rPr lang="en-US" dirty="0">
                <a:latin typeface="Courier New"/>
                <a:cs typeface="Courier New"/>
              </a:rPr>
              <a:t>update() </a:t>
            </a:r>
            <a:r>
              <a:rPr lang="en-US" dirty="0"/>
              <a:t>will request for a repaint – </a:t>
            </a:r>
            <a:r>
              <a:rPr lang="en-US" dirty="0" err="1">
                <a:latin typeface="Courier New"/>
                <a:cs typeface="Courier New"/>
              </a:rPr>
              <a:t>paintGL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function called</a:t>
            </a:r>
          </a:p>
          <a:p>
            <a:endParaRPr lang="en-US" dirty="0"/>
          </a:p>
          <a:p>
            <a:r>
              <a:rPr lang="en-US" dirty="0"/>
              <a:t>OpenGL context created automatically and made current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3EC93FB-E386-9A45-9A22-7D0959E2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FA5465-E6B4-5E4A-9AC0-2FEA2EBA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9F7E0-96DC-BD47-8990-97A54DB8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B8516F-BC85-6946-B4C3-1D37DCEC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QOpenGLWindow</a:t>
            </a:r>
            <a:r>
              <a:rPr lang="en-US" dirty="0"/>
              <a:t> vs. </a:t>
            </a:r>
            <a:r>
              <a:rPr lang="en-US" dirty="0" err="1"/>
              <a:t>QVulkanWindow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75D48-82A3-F04D-B5C8-38EF670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Both windows need a rendering surface</a:t>
            </a:r>
          </a:p>
          <a:p>
            <a:pPr lvl="1"/>
            <a:r>
              <a:rPr lang="en-US" dirty="0"/>
              <a:t>Define a surface format, set the format to </a:t>
            </a:r>
          </a:p>
          <a:p>
            <a:endParaRPr lang="en-US" dirty="0"/>
          </a:p>
          <a:p>
            <a:r>
              <a:rPr lang="en-US" dirty="0"/>
              <a:t>OpenGL window renders to a surface using OpenGL context</a:t>
            </a:r>
          </a:p>
          <a:p>
            <a:r>
              <a:rPr lang="en-US" dirty="0" err="1"/>
              <a:t>Vulkan</a:t>
            </a:r>
            <a:r>
              <a:rPr lang="en-US" dirty="0"/>
              <a:t> window renders to a surface using a </a:t>
            </a:r>
            <a:r>
              <a:rPr lang="en-US" dirty="0" err="1"/>
              <a:t>Vulkan</a:t>
            </a:r>
            <a:r>
              <a:rPr lang="en-US" dirty="0"/>
              <a:t> instance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922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Pie Chart Widget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to implement a pie chart</a:t>
            </a:r>
          </a:p>
          <a:p>
            <a:r>
              <a:rPr lang="en-US" dirty="0"/>
              <a:t>Draw pies with painters based on data. </a:t>
            </a:r>
          </a:p>
          <a:p>
            <a:r>
              <a:rPr lang="en-US" dirty="0"/>
              <a:t>Data Example: Population of 4 countries </a:t>
            </a:r>
          </a:p>
          <a:p>
            <a:pPr lvl="1"/>
            <a:r>
              <a:rPr lang="en-US" dirty="0"/>
              <a:t>Sweden</a:t>
            </a:r>
          </a:p>
          <a:p>
            <a:pPr lvl="1"/>
            <a:r>
              <a:rPr lang="en-US" dirty="0"/>
              <a:t>Germany </a:t>
            </a:r>
          </a:p>
          <a:p>
            <a:pPr lvl="1"/>
            <a:r>
              <a:rPr lang="en-US" dirty="0"/>
              <a:t>Norway </a:t>
            </a:r>
          </a:p>
          <a:p>
            <a:pPr lvl="1"/>
            <a:r>
              <a:rPr lang="en-US" dirty="0"/>
              <a:t>Italy </a:t>
            </a:r>
          </a:p>
          <a:p>
            <a:r>
              <a:rPr lang="en-US" dirty="0"/>
              <a:t>Guess the population in millions of citizens ;-) </a:t>
            </a:r>
          </a:p>
          <a:p>
            <a:r>
              <a:rPr lang="en-US" b="1" dirty="0"/>
              <a:t>Legend is optional </a:t>
            </a:r>
            <a:endParaRPr lang="en-US" dirty="0"/>
          </a:p>
          <a:p>
            <a:r>
              <a:rPr lang="en-US" dirty="0"/>
              <a:t>See lab description for details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lab-piechart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35" y="1370838"/>
            <a:ext cx="3113522" cy="2189195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38C9F33-03F3-3448-B298-E5134BAC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659877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Styles and Style Sheets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95476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Styled Painting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Native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widgets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use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QStyle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QPalette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for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painting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Platform-dependent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can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assign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your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own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to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application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Sheets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Fine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grained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control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over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look of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application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Easily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applied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using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sheets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in CSS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format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C67B8DF-7494-174D-B861-FB93ACC1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45AF7D-C2A9-7546-B6D9-ADB492877549}"/>
              </a:ext>
            </a:extLst>
          </p:cNvPr>
          <p:cNvSpPr txBox="1">
            <a:spLocks/>
          </p:cNvSpPr>
          <p:nvPr/>
        </p:nvSpPr>
        <p:spPr>
          <a:xfrm>
            <a:off x="575893" y="3347726"/>
            <a:ext cx="8050947" cy="14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QPushButton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spc="-1" dirty="0" err="1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paintEvent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QPaintEvent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QStylePainter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p(</a:t>
            </a: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QStyleOptionButton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option;</a:t>
            </a: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spc="-1" dirty="0" err="1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initStyleOption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(&amp;option);</a:t>
            </a: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p.</a:t>
            </a:r>
            <a:r>
              <a:rPr lang="en-US" sz="1200" spc="-1" dirty="0" err="1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drawControl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spc="-1" dirty="0" err="1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CE_PushButton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option);</a:t>
            </a: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57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Common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62306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Styles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380675"/>
          </a:xfrm>
        </p:spPr>
        <p:txBody>
          <a:bodyPr/>
          <a:lstStyle/>
          <a:p>
            <a:pPr marL="8244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may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customize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used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by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existing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widgets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To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have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company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brand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, for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example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8244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may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be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used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custom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widgets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to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provide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native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look-and-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feel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Allows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also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easy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adaptation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to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custom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later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on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C67B8DF-7494-174D-B861-FB93ACC1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8AE4FE-20D1-CF48-98C5-C1D0673BDF36}"/>
              </a:ext>
            </a:extLst>
          </p:cNvPr>
          <p:cNvSpPr txBox="1">
            <a:spLocks/>
          </p:cNvSpPr>
          <p:nvPr/>
        </p:nvSpPr>
        <p:spPr>
          <a:xfrm>
            <a:off x="575893" y="2907151"/>
            <a:ext cx="8050947" cy="14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void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CoolCustomWidget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::</a:t>
            </a:r>
            <a:r>
              <a:rPr lang="en-US" sz="12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paintEvent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(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QPaintEvent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*event)</a:t>
            </a:r>
            <a:r>
              <a:rPr lang="en-US" sz="1200" spc="-1" dirty="0"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{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   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QStyleOptionFocusRect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option;</a:t>
            </a:r>
            <a:r>
              <a:rPr lang="en-US" sz="1200" spc="-1" dirty="0"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  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option.initFrom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(</a:t>
            </a: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this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);</a:t>
            </a:r>
            <a:r>
              <a:rPr lang="en-US" sz="1200" spc="-1" dirty="0"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  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option.</a:t>
            </a:r>
            <a:r>
              <a:rPr lang="en-US" sz="1200" spc="-1" dirty="0" err="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backgroundColor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=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palette().color(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QPalette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::</a:t>
            </a:r>
            <a:r>
              <a:rPr lang="en-US" sz="1200" spc="-1" dirty="0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Background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);</a:t>
            </a:r>
            <a:r>
              <a:rPr lang="en-US" sz="1200" spc="-1" dirty="0"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   style()-&gt;</a:t>
            </a:r>
            <a:r>
              <a:rPr lang="en-US" sz="12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drawPrimitive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(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QStyle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::</a:t>
            </a:r>
            <a:r>
              <a:rPr lang="en-US" sz="1200" spc="-1" dirty="0" err="1">
                <a:solidFill>
                  <a:srgbClr val="800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PE_FrameFocusRect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,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&amp;option,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&amp;p,</a:t>
            </a:r>
            <a:r>
              <a:rPr lang="en-US" sz="1200" spc="-1" dirty="0">
                <a:solidFill>
                  <a:srgbClr val="C0C0C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 </a:t>
            </a:r>
            <a:r>
              <a:rPr lang="en-US" sz="1200" spc="-1" dirty="0">
                <a:solidFill>
                  <a:srgbClr val="808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this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MS PGothic"/>
              </a:rPr>
              <a:t>);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0620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widgets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/>
              <a:t> methods for:</a:t>
            </a:r>
          </a:p>
          <a:p>
            <a:pPr lvl="1"/>
            <a:r>
              <a:rPr lang="en-US" dirty="0"/>
              <a:t>drawing</a:t>
            </a:r>
          </a:p>
          <a:p>
            <a:pPr lvl="1"/>
            <a:r>
              <a:rPr lang="en-US" dirty="0"/>
              <a:t>querying metrics (sizes and positions inside the widget)</a:t>
            </a:r>
          </a:p>
          <a:p>
            <a:pPr lvl="1"/>
            <a:r>
              <a:rPr lang="en-US" dirty="0"/>
              <a:t>general look and feel “style hints”</a:t>
            </a:r>
          </a:p>
          <a:p>
            <a:pPr lvl="1"/>
            <a:r>
              <a:rPr lang="en-US" dirty="0"/>
              <a:t>preparing a widget to be styled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QStylePainter</a:t>
            </a:r>
            <a:r>
              <a:rPr lang="en-US" dirty="0"/>
              <a:t> provides a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Uses shorter argument list as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, no need to pass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 in every function call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drawComplexControl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ComplexConrtol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QStyleOptionComplex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drawControl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ConrtolElement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drawPrimitive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PrimitiveElement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The style does not change the real behavior of the widget, only its appearance and GUI details of the user interface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DF343E-7113-EE4F-A2BF-95F16E4A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24709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QCommonStyle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Inherits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dirty="0"/>
              <a:t> </a:t>
            </a:r>
            <a:r>
              <a:rPr lang="fi-FI" dirty="0" err="1"/>
              <a:t>directly</a:t>
            </a:r>
            <a:endParaRPr lang="fi-FI" dirty="0"/>
          </a:p>
          <a:p>
            <a:endParaRPr lang="fi-FI" dirty="0"/>
          </a:p>
          <a:p>
            <a:r>
              <a:rPr lang="en-US" dirty="0"/>
              <a:t>Implements some of the widget's look and feel that is common to all GUI styles</a:t>
            </a:r>
          </a:p>
          <a:p>
            <a:endParaRPr lang="en-US" dirty="0"/>
          </a:p>
          <a:p>
            <a:r>
              <a:rPr lang="en-US" dirty="0"/>
              <a:t>Implementation is partially abstract, and does not provide a ready to use style as a basis</a:t>
            </a:r>
          </a:p>
          <a:p>
            <a:pPr lvl="1"/>
            <a:r>
              <a:rPr lang="en-US" dirty="0"/>
              <a:t>You need to subclass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QCommonStyle</a:t>
            </a:r>
            <a:r>
              <a:rPr lang="en-US" dirty="0"/>
              <a:t> to create a usable style</a:t>
            </a:r>
          </a:p>
          <a:p>
            <a:pPr lvl="1"/>
            <a:r>
              <a:rPr lang="en-US" dirty="0"/>
              <a:t>You may need to do a lot of customization in your style class to make a nice style</a:t>
            </a:r>
            <a:endParaRPr lang="fi-FI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9DA085A-E190-D44E-96D6-CDE3283A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06478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QProxyStyle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QProxyStyle</a:t>
            </a:r>
            <a:r>
              <a:rPr lang="fi-FI" dirty="0"/>
              <a:t> </a:t>
            </a:r>
            <a:r>
              <a:rPr lang="fi-FI" dirty="0" err="1"/>
              <a:t>wraps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QStyle-</a:t>
            </a:r>
            <a:r>
              <a:rPr lang="fi-FI" dirty="0" err="1"/>
              <a:t>based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to </a:t>
            </a:r>
            <a:r>
              <a:rPr lang="fi-FI" dirty="0" err="1"/>
              <a:t>dynamically</a:t>
            </a:r>
            <a:r>
              <a:rPr lang="fi-FI" dirty="0"/>
              <a:t> </a:t>
            </a:r>
            <a:r>
              <a:rPr lang="fi-FI" dirty="0" err="1"/>
              <a:t>override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behaviour</a:t>
            </a:r>
            <a:endParaRPr lang="fi-FI" dirty="0"/>
          </a:p>
          <a:p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styles</a:t>
            </a:r>
            <a:r>
              <a:rPr lang="fi-FI" dirty="0"/>
              <a:t> in </a:t>
            </a:r>
            <a:r>
              <a:rPr lang="fi-FI" dirty="0" err="1"/>
              <a:t>Qt</a:t>
            </a:r>
            <a:r>
              <a:rPr lang="fi-FI" dirty="0"/>
              <a:t> </a:t>
            </a:r>
            <a:r>
              <a:rPr lang="fi-FI" dirty="0" err="1"/>
              <a:t>delegate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operation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proxy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it is </a:t>
            </a:r>
            <a:r>
              <a:rPr lang="fi-FI" dirty="0" err="1"/>
              <a:t>installed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platform</a:t>
            </a:r>
            <a:r>
              <a:rPr lang="fi-FI" dirty="0"/>
              <a:t> </a:t>
            </a:r>
            <a:r>
              <a:rPr lang="fi-FI" dirty="0" err="1"/>
              <a:t>controls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UI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drawn</a:t>
            </a:r>
            <a:r>
              <a:rPr lang="fi-FI" dirty="0"/>
              <a:t>,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called</a:t>
            </a:r>
            <a:endParaRPr lang="fi-FI" dirty="0"/>
          </a:p>
          <a:p>
            <a:pPr lvl="1"/>
            <a:r>
              <a:rPr lang="fi-FI" dirty="0"/>
              <a:t>For </a:t>
            </a:r>
            <a:r>
              <a:rPr lang="fi-FI" dirty="0" err="1"/>
              <a:t>example</a:t>
            </a:r>
            <a:r>
              <a:rPr lang="fi-FI" dirty="0"/>
              <a:t>, Mac </a:t>
            </a:r>
            <a:r>
              <a:rPr lang="fi-FI" dirty="0" err="1"/>
              <a:t>controls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menus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drawn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9DA085A-E190-D44E-96D6-CDE3283A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3863DF-C997-4145-80D7-0BA068551AB6}"/>
              </a:ext>
            </a:extLst>
          </p:cNvPr>
          <p:cNvSpPr txBox="1">
            <a:spLocks/>
          </p:cNvSpPr>
          <p:nvPr/>
        </p:nvSpPr>
        <p:spPr>
          <a:xfrm>
            <a:off x="575893" y="2067565"/>
            <a:ext cx="8050947" cy="1806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CE_PushButton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QStyleOptionButton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*btn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qstyleoption_cast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QStyleOptionButton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*&gt;(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()-&gt;</a:t>
            </a:r>
            <a:r>
              <a:rPr lang="fi-FI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drawControl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CE_PushButtonBevel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btn,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widget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QStyleOptionButton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subopt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*btn; 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subopt.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subElementRect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SE_PushButtonContents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btn,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widget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proxy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()-&gt;</a:t>
            </a:r>
            <a:r>
              <a:rPr lang="fi-FI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drawControl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CE_PushButtonLabel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subopt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widget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….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252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Style Class Diagram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9DA085A-E190-D44E-96D6-CDE3283A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FC411-A558-CA47-B5A1-DEED7212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988103"/>
            <a:ext cx="5265651" cy="42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521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Flowchart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9DA085A-E190-D44E-96D6-CDE3283A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BD6E3-80C1-FF44-9A37-A1FC7E26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19" y="795555"/>
            <a:ext cx="7488845" cy="42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74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Your Own </a:t>
            </a:r>
            <a:r>
              <a:rPr lang="en-US" dirty="0" err="1"/>
              <a:t>QStyle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/>
              <a:t> is only the API (virtual methods and helpers),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QCommonStyle</a:t>
            </a:r>
            <a:r>
              <a:rPr lang="en-US" dirty="0"/>
              <a:t> is a useful base class for many styles</a:t>
            </a:r>
          </a:p>
          <a:p>
            <a:r>
              <a:rPr lang="en-US" dirty="0"/>
              <a:t>For a new style, inherit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QCommonStyle</a:t>
            </a:r>
            <a:r>
              <a:rPr lang="en-US" dirty="0"/>
              <a:t> or an existing style: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testing: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::instance()-&gt;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);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9459" y="2323365"/>
            <a:ext cx="8165804" cy="175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qwindowsstyle.h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virtual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QStyleHintReturn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ret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B546CEA-3D75-504C-BDD3-4E7DB742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98509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305BA-0388-EE4E-A064-B1E31705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1E6916-DB7E-3D41-A4EA-CB034218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358FF6-FDE1-1741-BBF9-91168E76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Palette in a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26706-E0C2-634B-A80D-DBA83A1AC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dirty="0" err="1"/>
              <a:t>offers</a:t>
            </a:r>
            <a:r>
              <a:rPr lang="fi-FI" dirty="0"/>
              <a:t> </a:t>
            </a:r>
            <a:r>
              <a:rPr lang="fi-FI" dirty="0" err="1"/>
              <a:t>several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to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palette</a:t>
            </a:r>
            <a:endParaRPr lang="fi-FI" dirty="0"/>
          </a:p>
          <a:p>
            <a:pPr lvl="1"/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standardPalette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systems</a:t>
            </a:r>
            <a:r>
              <a:rPr lang="fi-FI" dirty="0"/>
              <a:t> (Windows, Mac)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platform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themes</a:t>
            </a:r>
            <a:r>
              <a:rPr lang="fi-FI" dirty="0"/>
              <a:t> to set </a:t>
            </a:r>
            <a:r>
              <a:rPr lang="fi-FI" dirty="0" err="1"/>
              <a:t>palette</a:t>
            </a:r>
            <a:endParaRPr lang="fi-FI" dirty="0"/>
          </a:p>
          <a:p>
            <a:pPr lvl="2"/>
            <a:r>
              <a:rPr lang="fi-FI" dirty="0"/>
              <a:t>In </a:t>
            </a:r>
            <a:r>
              <a:rPr lang="fi-FI" dirty="0" err="1"/>
              <a:t>this</a:t>
            </a:r>
            <a:r>
              <a:rPr lang="fi-FI" dirty="0"/>
              <a:t> case,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standardPalette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i-FI" dirty="0" err="1"/>
              <a:t>method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used</a:t>
            </a:r>
            <a:endParaRPr lang="fi-FI" dirty="0"/>
          </a:p>
          <a:p>
            <a:pPr lvl="2"/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polish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i-FI" dirty="0"/>
              <a:t>  to set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palette</a:t>
            </a:r>
            <a:r>
              <a:rPr lang="fi-FI" dirty="0"/>
              <a:t> to </a:t>
            </a:r>
            <a:r>
              <a:rPr lang="fi-FI" dirty="0" err="1"/>
              <a:t>ensure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set on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platforms</a:t>
            </a:r>
            <a:endParaRPr lang="fi-FI" dirty="0"/>
          </a:p>
          <a:p>
            <a:pPr lvl="1"/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polish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QPalette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</a:p>
          <a:p>
            <a:pPr lvl="2"/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is </a:t>
            </a:r>
            <a:r>
              <a:rPr lang="fi-FI" dirty="0" err="1"/>
              <a:t>activated</a:t>
            </a:r>
            <a:endParaRPr lang="fi-FI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75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polish() Method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453015"/>
          </a:xfrm>
        </p:spPr>
        <p:txBody>
          <a:bodyPr>
            <a:normAutofit fontScale="92500" lnSpcReduction="10000"/>
          </a:bodyPr>
          <a:lstStyle/>
          <a:p>
            <a:pPr marL="182520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polish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QApplication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*)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-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called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once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on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when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the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style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is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applied</a:t>
            </a:r>
            <a:endParaRPr lang="fi-FI" sz="17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  <a:p>
            <a:pPr marL="539640" lvl="1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Installing</a:t>
            </a:r>
            <a:r>
              <a:rPr lang="fi-FI" sz="16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global</a:t>
            </a:r>
            <a:r>
              <a:rPr lang="fi-FI" sz="16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event</a:t>
            </a:r>
            <a:r>
              <a:rPr lang="fi-FI" sz="16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filters</a:t>
            </a:r>
            <a:endParaRPr lang="fi-FI" sz="16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539640" lvl="1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Fixing</a:t>
            </a:r>
            <a:r>
              <a:rPr lang="fi-FI" sz="16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font</a:t>
            </a:r>
            <a:r>
              <a:rPr lang="fi-FI" sz="16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for </a:t>
            </a: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z="16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needs</a:t>
            </a:r>
            <a:r>
              <a:rPr lang="fi-FI" sz="16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of </a:t>
            </a: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z="16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6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</a:t>
            </a:r>
            <a:endParaRPr lang="fi-FI" sz="16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82440" indent="-182160">
              <a:buClr>
                <a:srgbClr val="09102B"/>
              </a:buClr>
              <a:buFont typeface="Titillium Web"/>
              <a:buChar char="›"/>
            </a:pP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polish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Qpalette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*)-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called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when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style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changes</a:t>
            </a:r>
            <a:endParaRPr lang="fi-FI" sz="17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Fixing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palette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for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purposes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of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</a:t>
            </a:r>
            <a:endParaRPr lang="fi-FI" sz="15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182520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polish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QWidget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*)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-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called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for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every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widget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when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style</a:t>
            </a:r>
            <a:r>
              <a:rPr lang="fi-FI" sz="17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7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changes</a:t>
            </a:r>
            <a:endParaRPr lang="fi-FI" sz="17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  <a:p>
            <a:pPr marL="539640" lvl="1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setBackgroundRole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for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pixmap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backgrounds</a:t>
            </a:r>
            <a:endParaRPr lang="fi-FI" sz="1500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  <a:p>
            <a:pPr marL="539640" lvl="1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setAttribute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 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(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e.g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.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WA_Hover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so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that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widget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is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repainted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when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mouse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enters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or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leaves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the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widget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)</a:t>
            </a:r>
          </a:p>
          <a:p>
            <a:pPr marL="539640" lvl="1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Installing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event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filters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on a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widget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(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e.g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. for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setting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a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mask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for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non-rectangular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widgets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when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z="1500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resized</a:t>
            </a:r>
            <a:r>
              <a:rPr lang="fi-FI" sz="1500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)</a:t>
            </a:r>
            <a:endParaRPr lang="en-US" sz="1500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9061" y="3823854"/>
            <a:ext cx="8024612" cy="1430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polish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*w)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qobject_cast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*&gt;(w))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w-&gt;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setAttribute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WA_Hover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polish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(w);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87FD560-C44F-7943-B821-E02DE6DF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7991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styleHint</a:t>
            </a:r>
            <a:r>
              <a:rPr lang="en-US" dirty="0"/>
              <a:t>() Method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704871"/>
          </a:xfrm>
        </p:spPr>
        <p:txBody>
          <a:bodyPr>
            <a:normAutofit/>
          </a:bodyPr>
          <a:lstStyle/>
          <a:p>
            <a:pPr marL="182520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Styles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can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re-implement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styleHint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to set general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hints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such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as:</a:t>
            </a:r>
          </a:p>
          <a:p>
            <a:pPr marL="539640" lvl="1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SH_UnderlineShortcut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-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whether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shortcuts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are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underlined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  <a:p>
            <a:pPr marL="539640" lvl="1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SH_Button_FocusPolicy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-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default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focus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policy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for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buttons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  <a:p>
            <a:pPr marL="539640" lvl="1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SH_TabBar_Alignment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-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alignment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for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tabs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in a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QTabWidget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539640" lvl="1" indent="-182160">
              <a:lnSpc>
                <a:spcPct val="100000"/>
              </a:lnSpc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SH_LineEdit_PasswordCharacter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-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character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to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used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for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passwords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  <a:p>
            <a:pPr marL="8244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Most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of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big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amount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of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enumeration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values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are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not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currently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Titillium Web"/>
              </a:rPr>
              <a:t>used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Titillium Web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430" y="3150493"/>
            <a:ext cx="8087250" cy="2086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*opt,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*w,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QStyleHintReturn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hret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switch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SH_GroupBox_TextLabelVerticalAlignment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AlignVCenter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default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sh,opt,w,hret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5FB096A-B5E9-4E4D-B7A2-566FF3B6F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QLabel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label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("Text", parent);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setPixmap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) - as content </a:t>
            </a:r>
          </a:p>
          <a:p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b="1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line-&gt;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("Edit me");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line-&gt;</a:t>
            </a:r>
            <a:r>
              <a:rPr lang="en-US" dirty="0" err="1">
                <a:latin typeface="Courier New"/>
                <a:cs typeface="Courier New"/>
              </a:rPr>
              <a:t>setEchoMode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::Password);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connect(line,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connect(line, SIGNAL(</a:t>
            </a:r>
            <a:r>
              <a:rPr lang="en-US" dirty="0" err="1">
                <a:latin typeface="Courier New"/>
                <a:cs typeface="Courier New"/>
              </a:rPr>
              <a:t>editingFinished</a:t>
            </a:r>
            <a:r>
              <a:rPr lang="en-US" dirty="0">
                <a:latin typeface="Courier New"/>
                <a:cs typeface="Courier New"/>
              </a:rPr>
              <a:t>()) 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setInputMask</a:t>
            </a:r>
            <a:r>
              <a:rPr lang="en-US" dirty="0">
                <a:latin typeface="Courier New"/>
                <a:cs typeface="Courier New"/>
              </a:rPr>
              <a:t>( mask 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setValidator</a:t>
            </a:r>
            <a:r>
              <a:rPr lang="en-US" dirty="0">
                <a:latin typeface="Courier New"/>
                <a:cs typeface="Courier New"/>
              </a:rPr>
              <a:t>( validator ) </a:t>
            </a:r>
          </a:p>
          <a:p>
            <a:pPr fontAlgn="auto"/>
            <a:r>
              <a:rPr lang="en-US" b="1" dirty="0" err="1">
                <a:latin typeface="Courier New"/>
                <a:cs typeface="Courier New"/>
              </a:rPr>
              <a:t>QTextEdit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edit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QTextEdit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edit-&gt;</a:t>
            </a:r>
            <a:r>
              <a:rPr lang="en-US" dirty="0" err="1">
                <a:latin typeface="Courier New"/>
                <a:cs typeface="Courier New"/>
              </a:rPr>
              <a:t>setPlainText</a:t>
            </a:r>
            <a:r>
              <a:rPr lang="en-US" dirty="0">
                <a:latin typeface="Courier New"/>
                <a:cs typeface="Courier New"/>
              </a:rPr>
              <a:t>("Plain Text");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edit-&gt;append("&lt;h1&gt;Html Text&lt;/h1&gt;");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connect(edit,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8" name="Picture 7" descr="text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1" y="1192563"/>
            <a:ext cx="1832747" cy="350521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5936F14-AC59-7849-85AE-865C5229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299886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Element Hierarchy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5FB096A-B5E9-4E4D-B7A2-566FF3B6F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5BC61C-1362-314A-9863-5CA53070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93750"/>
            <a:ext cx="71247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010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D163-FD39-E74B-ABCE-DEA45470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Players in </a:t>
            </a:r>
            <a:r>
              <a:rPr lang="en-US" dirty="0" err="1"/>
              <a:t>QStyle</a:t>
            </a:r>
            <a:r>
              <a:rPr lang="en-US" dirty="0"/>
              <a:t> Hierarchy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80729-46A0-F34B-8B56-CC6746C3F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377924" cy="3784985"/>
          </a:xfrm>
        </p:spPr>
        <p:txBody>
          <a:bodyPr>
            <a:normAutofit fontScale="92500" lnSpcReduction="10000"/>
          </a:bodyPr>
          <a:lstStyle/>
          <a:p>
            <a:r>
              <a:rPr lang="fi-FI" dirty="0" err="1"/>
              <a:t>Primitive</a:t>
            </a:r>
            <a:r>
              <a:rPr lang="fi-FI" dirty="0"/>
              <a:t> </a:t>
            </a:r>
            <a:r>
              <a:rPr lang="fi-FI" dirty="0" err="1"/>
              <a:t>element</a:t>
            </a:r>
            <a:endParaRPr lang="fi-FI" dirty="0"/>
          </a:p>
          <a:p>
            <a:pPr lvl="1"/>
            <a:r>
              <a:rPr lang="fi-FI" dirty="0" err="1"/>
              <a:t>Passive</a:t>
            </a:r>
            <a:r>
              <a:rPr lang="fi-FI" dirty="0"/>
              <a:t> </a:t>
            </a:r>
            <a:r>
              <a:rPr lang="fi-FI" dirty="0" err="1"/>
              <a:t>elements</a:t>
            </a:r>
            <a:endParaRPr lang="fi-FI" dirty="0"/>
          </a:p>
          <a:p>
            <a:pPr lvl="1"/>
            <a:r>
              <a:rPr lang="fi-FI" dirty="0" err="1"/>
              <a:t>Common</a:t>
            </a:r>
            <a:r>
              <a:rPr lang="fi-FI" dirty="0"/>
              <a:t> to </a:t>
            </a:r>
            <a:r>
              <a:rPr lang="fi-FI" dirty="0" err="1"/>
              <a:t>several</a:t>
            </a:r>
            <a:r>
              <a:rPr lang="fi-FI" dirty="0"/>
              <a:t> </a:t>
            </a:r>
            <a:r>
              <a:rPr lang="fi-FI" dirty="0" err="1"/>
              <a:t>widgets</a:t>
            </a:r>
            <a:endParaRPr lang="fi-FI" dirty="0"/>
          </a:p>
          <a:p>
            <a:pPr lvl="2"/>
            <a:r>
              <a:rPr lang="fi-FI" dirty="0" err="1"/>
              <a:t>Arrows</a:t>
            </a:r>
            <a:r>
              <a:rPr lang="fi-FI" dirty="0"/>
              <a:t>, </a:t>
            </a:r>
            <a:r>
              <a:rPr lang="fi-FI" dirty="0" err="1"/>
              <a:t>scroll</a:t>
            </a:r>
            <a:r>
              <a:rPr lang="fi-FI" dirty="0"/>
              <a:t> </a:t>
            </a:r>
            <a:r>
              <a:rPr lang="fi-FI" dirty="0" err="1"/>
              <a:t>bar</a:t>
            </a:r>
            <a:r>
              <a:rPr lang="fi-FI" dirty="0"/>
              <a:t> and </a:t>
            </a:r>
            <a:r>
              <a:rPr lang="fi-FI" dirty="0" err="1"/>
              <a:t>combo</a:t>
            </a:r>
            <a:r>
              <a:rPr lang="fi-FI" dirty="0"/>
              <a:t> box </a:t>
            </a:r>
            <a:r>
              <a:rPr lang="fi-FI" dirty="0" err="1"/>
              <a:t>frames</a:t>
            </a:r>
            <a:endParaRPr lang="fi-FI" dirty="0"/>
          </a:p>
          <a:p>
            <a:pPr lvl="1"/>
            <a:r>
              <a:rPr lang="fi-FI" dirty="0" err="1"/>
              <a:t>Always</a:t>
            </a:r>
            <a:r>
              <a:rPr lang="fi-FI" dirty="0"/>
              <a:t> a </a:t>
            </a:r>
            <a:r>
              <a:rPr lang="fi-FI" dirty="0" err="1"/>
              <a:t>part</a:t>
            </a:r>
            <a:r>
              <a:rPr lang="fi-FI" dirty="0"/>
              <a:t> of a </a:t>
            </a:r>
            <a:r>
              <a:rPr lang="fi-FI" dirty="0" err="1"/>
              <a:t>larger</a:t>
            </a:r>
            <a:r>
              <a:rPr lang="fi-FI" dirty="0"/>
              <a:t> </a:t>
            </a:r>
            <a:r>
              <a:rPr lang="fi-FI" dirty="0" err="1"/>
              <a:t>construct</a:t>
            </a:r>
            <a:r>
              <a:rPr lang="fi-FI" dirty="0"/>
              <a:t>.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exist</a:t>
            </a:r>
            <a:r>
              <a:rPr lang="fi-FI" dirty="0"/>
              <a:t> on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own</a:t>
            </a:r>
            <a:endParaRPr lang="fi-FI" dirty="0"/>
          </a:p>
          <a:p>
            <a:r>
              <a:rPr lang="fi-FI" dirty="0"/>
              <a:t>Control </a:t>
            </a:r>
            <a:r>
              <a:rPr lang="fi-FI" dirty="0" err="1"/>
              <a:t>element</a:t>
            </a:r>
            <a:endParaRPr lang="fi-FI" dirty="0"/>
          </a:p>
          <a:p>
            <a:pPr lvl="1"/>
            <a:r>
              <a:rPr lang="fi-FI" dirty="0" err="1"/>
              <a:t>Performs</a:t>
            </a:r>
            <a:r>
              <a:rPr lang="fi-FI" dirty="0"/>
              <a:t> an action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displays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 lvl="2"/>
            <a:r>
              <a:rPr lang="fi-FI" dirty="0" err="1"/>
              <a:t>Tab</a:t>
            </a:r>
            <a:r>
              <a:rPr lang="fi-FI" dirty="0"/>
              <a:t> </a:t>
            </a:r>
            <a:r>
              <a:rPr lang="fi-FI" dirty="0" err="1"/>
              <a:t>bar</a:t>
            </a:r>
            <a:r>
              <a:rPr lang="fi-FI" dirty="0"/>
              <a:t> </a:t>
            </a:r>
            <a:r>
              <a:rPr lang="fi-FI" dirty="0" err="1"/>
              <a:t>tabs</a:t>
            </a:r>
            <a:r>
              <a:rPr lang="fi-FI" dirty="0"/>
              <a:t>, </a:t>
            </a:r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boxes</a:t>
            </a:r>
            <a:r>
              <a:rPr lang="fi-FI" dirty="0"/>
              <a:t>, </a:t>
            </a:r>
            <a:r>
              <a:rPr lang="fi-FI" dirty="0" err="1"/>
              <a:t>progress</a:t>
            </a:r>
            <a:r>
              <a:rPr lang="fi-FI" dirty="0"/>
              <a:t> </a:t>
            </a:r>
            <a:r>
              <a:rPr lang="fi-FI" dirty="0" err="1"/>
              <a:t>bars</a:t>
            </a:r>
            <a:endParaRPr lang="fi-FI" dirty="0"/>
          </a:p>
          <a:p>
            <a:pPr lvl="1"/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SubElements</a:t>
            </a:r>
            <a:r>
              <a:rPr lang="fi-FI" dirty="0"/>
              <a:t> to </a:t>
            </a: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bounding</a:t>
            </a:r>
            <a:r>
              <a:rPr lang="fi-FI" dirty="0"/>
              <a:t> </a:t>
            </a:r>
            <a:r>
              <a:rPr lang="fi-FI" dirty="0" err="1"/>
              <a:t>rectangles</a:t>
            </a:r>
            <a:endParaRPr lang="fi-FI" dirty="0"/>
          </a:p>
          <a:p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control</a:t>
            </a:r>
            <a:endParaRPr lang="fi-FI" dirty="0"/>
          </a:p>
          <a:p>
            <a:pPr lvl="1"/>
            <a:r>
              <a:rPr lang="fi-FI" dirty="0" err="1"/>
              <a:t>Composed</a:t>
            </a:r>
            <a:r>
              <a:rPr lang="fi-FI" dirty="0"/>
              <a:t> of </a:t>
            </a:r>
            <a:r>
              <a:rPr lang="fi-FI" dirty="0" err="1"/>
              <a:t>controls</a:t>
            </a:r>
            <a:r>
              <a:rPr lang="fi-FI" dirty="0"/>
              <a:t>,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sliders</a:t>
            </a:r>
            <a:r>
              <a:rPr lang="fi-FI" dirty="0"/>
              <a:t>, </a:t>
            </a:r>
            <a:r>
              <a:rPr lang="fi-FI" dirty="0" err="1"/>
              <a:t>indicators</a:t>
            </a:r>
            <a:endParaRPr lang="fi-FI" dirty="0"/>
          </a:p>
          <a:p>
            <a:pPr lvl="1"/>
            <a:r>
              <a:rPr lang="fi-FI" dirty="0" err="1"/>
              <a:t>Behave</a:t>
            </a:r>
            <a:r>
              <a:rPr lang="fi-FI" dirty="0"/>
              <a:t> </a:t>
            </a:r>
            <a:r>
              <a:rPr lang="fi-FI" dirty="0" err="1"/>
              <a:t>differently</a:t>
            </a:r>
            <a:r>
              <a:rPr lang="fi-FI" dirty="0"/>
              <a:t> </a:t>
            </a:r>
            <a:r>
              <a:rPr lang="fi-FI" dirty="0" err="1"/>
              <a:t>depending</a:t>
            </a:r>
            <a:r>
              <a:rPr lang="fi-FI" dirty="0"/>
              <a:t> on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:, </a:t>
            </a:r>
            <a:r>
              <a:rPr lang="fi-FI" dirty="0" err="1"/>
              <a:t>e.g</a:t>
            </a:r>
            <a:r>
              <a:rPr lang="fi-FI" dirty="0"/>
              <a:t>. </a:t>
            </a:r>
          </a:p>
          <a:p>
            <a:pPr marL="357187" lvl="1" indent="0">
              <a:buNone/>
            </a:pPr>
            <a:r>
              <a:rPr lang="fi-FI" dirty="0"/>
              <a:t>    </a:t>
            </a:r>
            <a:r>
              <a:rPr lang="fi-FI" dirty="0" err="1"/>
              <a:t>scroll</a:t>
            </a:r>
            <a:r>
              <a:rPr lang="fi-FI" dirty="0"/>
              <a:t> </a:t>
            </a:r>
            <a:r>
              <a:rPr lang="fi-FI" dirty="0" err="1"/>
              <a:t>bar</a:t>
            </a:r>
            <a:r>
              <a:rPr lang="fi-FI" dirty="0"/>
              <a:t> </a:t>
            </a:r>
            <a:r>
              <a:rPr lang="fi-FI" dirty="0" err="1"/>
              <a:t>slider</a:t>
            </a:r>
            <a:r>
              <a:rPr lang="fi-FI" dirty="0"/>
              <a:t> </a:t>
            </a:r>
            <a:r>
              <a:rPr lang="fi-FI" dirty="0" err="1"/>
              <a:t>moves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/</a:t>
            </a:r>
            <a:r>
              <a:rPr lang="fi-FI" dirty="0" err="1"/>
              <a:t>down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mouse</a:t>
            </a:r>
            <a:endParaRPr lang="fi-FI" dirty="0"/>
          </a:p>
          <a:p>
            <a:pPr lvl="1"/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SubControls</a:t>
            </a:r>
            <a:r>
              <a:rPr lang="fi-FI" dirty="0"/>
              <a:t> </a:t>
            </a:r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constituting</a:t>
            </a:r>
            <a:r>
              <a:rPr lang="fi-FI" dirty="0"/>
              <a:t> </a:t>
            </a:r>
            <a:r>
              <a:rPr lang="fi-FI" dirty="0" err="1"/>
              <a:t>controls</a:t>
            </a:r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1708A-9F98-D741-8229-47F509793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6FE36-9E26-2445-BFA6-4070D796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D0709-CB59-124B-A89C-70BF37F4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415" y="1097280"/>
            <a:ext cx="4284089" cy="41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771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BCD42-E241-5D4C-A7EF-1DF0B31A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024C9A-A8DF-9445-852F-EFF25E24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442D2-3FD2-B743-ADCE-1A8B2150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and Position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6E4E1-0B7C-1041-B963-0F9FFB52CA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/>
              <a:t>SubElement</a:t>
            </a:r>
            <a:endParaRPr lang="fi-FI" dirty="0"/>
          </a:p>
          <a:p>
            <a:pPr lvl="1"/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and position for </a:t>
            </a:r>
            <a:r>
              <a:rPr lang="fi-FI" i="1" dirty="0" err="1"/>
              <a:t>passive</a:t>
            </a:r>
            <a:r>
              <a:rPr lang="fi-FI" dirty="0"/>
              <a:t> </a:t>
            </a:r>
            <a:r>
              <a:rPr lang="fi-FI" dirty="0" err="1"/>
              <a:t>sub-parts</a:t>
            </a:r>
            <a:r>
              <a:rPr lang="fi-FI" dirty="0"/>
              <a:t> of a </a:t>
            </a:r>
            <a:r>
              <a:rPr lang="fi-FI" dirty="0" err="1"/>
              <a:t>widget</a:t>
            </a:r>
            <a:endParaRPr lang="fi-FI" dirty="0"/>
          </a:p>
          <a:p>
            <a:pPr lvl="1"/>
            <a:r>
              <a:rPr lang="fi-FI" dirty="0"/>
              <a:t>Button </a:t>
            </a:r>
            <a:r>
              <a:rPr lang="fi-FI" dirty="0" err="1"/>
              <a:t>bounding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, </a:t>
            </a:r>
            <a:r>
              <a:rPr lang="fi-FI" dirty="0" err="1"/>
              <a:t>progress</a:t>
            </a:r>
            <a:r>
              <a:rPr lang="fi-FI" dirty="0"/>
              <a:t> </a:t>
            </a:r>
            <a:r>
              <a:rPr lang="fi-FI" dirty="0" err="1"/>
              <a:t>bar</a:t>
            </a:r>
            <a:r>
              <a:rPr lang="fi-FI" dirty="0"/>
              <a:t> </a:t>
            </a:r>
            <a:r>
              <a:rPr lang="fi-FI" dirty="0" err="1"/>
              <a:t>content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etc.</a:t>
            </a:r>
          </a:p>
          <a:p>
            <a:r>
              <a:rPr lang="fi-FI" dirty="0" err="1"/>
              <a:t>SubControl</a:t>
            </a:r>
            <a:endParaRPr lang="fi-FI" dirty="0"/>
          </a:p>
          <a:p>
            <a:pPr lvl="1"/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and position for </a:t>
            </a:r>
            <a:r>
              <a:rPr lang="fi-FI" i="1" dirty="0" err="1"/>
              <a:t>active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of a </a:t>
            </a:r>
            <a:r>
              <a:rPr lang="fi-FI" dirty="0" err="1"/>
              <a:t>ControlElement</a:t>
            </a:r>
            <a:endParaRPr lang="fi-FI" dirty="0"/>
          </a:p>
          <a:p>
            <a:pPr lvl="1"/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bar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, </a:t>
            </a:r>
            <a:r>
              <a:rPr lang="fi-FI" dirty="0" err="1"/>
              <a:t>combo</a:t>
            </a:r>
            <a:r>
              <a:rPr lang="fi-FI" dirty="0"/>
              <a:t> box </a:t>
            </a:r>
            <a:r>
              <a:rPr lang="fi-FI" dirty="0" err="1"/>
              <a:t>frame</a:t>
            </a:r>
            <a:r>
              <a:rPr lang="fi-FI" dirty="0"/>
              <a:t> and </a:t>
            </a:r>
            <a:r>
              <a:rPr lang="fi-FI" dirty="0" err="1"/>
              <a:t>arrows</a:t>
            </a:r>
            <a:r>
              <a:rPr lang="fi-FI" dirty="0"/>
              <a:t>, spin box </a:t>
            </a:r>
            <a:r>
              <a:rPr lang="fi-FI" dirty="0" err="1"/>
              <a:t>up</a:t>
            </a:r>
            <a:r>
              <a:rPr lang="fi-FI" dirty="0"/>
              <a:t>/</a:t>
            </a:r>
            <a:r>
              <a:rPr lang="fi-FI" dirty="0" err="1"/>
              <a:t>down</a:t>
            </a:r>
            <a:r>
              <a:rPr lang="fi-FI" dirty="0"/>
              <a:t> </a:t>
            </a:r>
            <a:r>
              <a:rPr lang="fi-FI" dirty="0" err="1"/>
              <a:t>arrows</a:t>
            </a:r>
            <a:r>
              <a:rPr lang="fi-FI" dirty="0"/>
              <a:t> etc.</a:t>
            </a:r>
          </a:p>
          <a:p>
            <a:r>
              <a:rPr lang="fi-FI" dirty="0" err="1"/>
              <a:t>PixelMetric</a:t>
            </a:r>
            <a:endParaRPr lang="fi-FI" dirty="0"/>
          </a:p>
          <a:p>
            <a:pPr lvl="1"/>
            <a:r>
              <a:rPr lang="fi-FI" dirty="0"/>
              <a:t>Style </a:t>
            </a:r>
            <a:r>
              <a:rPr lang="fi-FI" dirty="0" err="1"/>
              <a:t>dependent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for </a:t>
            </a:r>
            <a:r>
              <a:rPr lang="fi-FI" dirty="0" err="1"/>
              <a:t>various</a:t>
            </a:r>
            <a:r>
              <a:rPr lang="fi-FI" dirty="0"/>
              <a:t> UI </a:t>
            </a:r>
            <a:r>
              <a:rPr lang="fi-FI" dirty="0" err="1"/>
              <a:t>elements</a:t>
            </a:r>
            <a:endParaRPr lang="fi-FI" dirty="0"/>
          </a:p>
          <a:p>
            <a:pPr lvl="1"/>
            <a:r>
              <a:rPr lang="fi-FI" dirty="0" err="1"/>
              <a:t>Spacing</a:t>
            </a:r>
            <a:r>
              <a:rPr lang="fi-FI" dirty="0"/>
              <a:t> in </a:t>
            </a:r>
            <a:r>
              <a:rPr lang="fi-FI" dirty="0" err="1"/>
              <a:t>layouts</a:t>
            </a:r>
            <a:r>
              <a:rPr lang="fi-FI" dirty="0"/>
              <a:t>,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spacing</a:t>
            </a:r>
            <a:r>
              <a:rPr lang="fi-FI" dirty="0"/>
              <a:t> in </a:t>
            </a:r>
            <a:r>
              <a:rPr lang="fi-FI" dirty="0" err="1"/>
              <a:t>lists</a:t>
            </a:r>
            <a:r>
              <a:rPr lang="fi-FI" dirty="0"/>
              <a:t> </a:t>
            </a:r>
            <a:r>
              <a:rPr lang="fi-FI" dirty="0" err="1"/>
              <a:t>etc</a:t>
            </a:r>
            <a:r>
              <a:rPr lang="fi-FI" dirty="0"/>
              <a:t>, </a:t>
            </a:r>
            <a:r>
              <a:rPr lang="fi-FI" dirty="0" err="1"/>
              <a:t>generic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</a:t>
            </a:r>
            <a:r>
              <a:rPr lang="fi-FI" dirty="0" err="1"/>
              <a:t>sizes</a:t>
            </a:r>
            <a:r>
              <a:rPr lang="fi-FI" dirty="0"/>
              <a:t> etc. </a:t>
            </a:r>
          </a:p>
          <a:p>
            <a:endParaRPr lang="fi-FI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514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C17ED7-416F-B343-B40F-56F43A65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C508E-190C-8548-A4DB-8EF45EBF6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320286-4931-6348-9F30-CE678956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Method Signature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A47B1-3158-1E45-A086-466594A92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virtual</a:t>
            </a:r>
            <a:r>
              <a:rPr lang="fi-FI" dirty="0"/>
              <a:t> </a:t>
            </a:r>
            <a:r>
              <a:rPr lang="fi-FI" dirty="0" err="1"/>
              <a:t>drawing</a:t>
            </a:r>
            <a:r>
              <a:rPr lang="fi-FI" dirty="0"/>
              <a:t> </a:t>
            </a:r>
            <a:r>
              <a:rPr lang="fi-FI" dirty="0" err="1"/>
              <a:t>related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in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signature</a:t>
            </a:r>
            <a:endParaRPr lang="fi-FI" dirty="0"/>
          </a:p>
          <a:p>
            <a:endParaRPr lang="fi-FI" dirty="0"/>
          </a:p>
          <a:p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ComplexControl</a:t>
            </a:r>
            <a:r>
              <a:rPr lang="fi-FI" dirty="0"/>
              <a:t>/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ControlElement</a:t>
            </a:r>
            <a:r>
              <a:rPr lang="fi-FI" dirty="0"/>
              <a:t>/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PrimitiveElement</a:t>
            </a:r>
            <a:r>
              <a:rPr lang="fi-FI" dirty="0"/>
              <a:t> </a:t>
            </a:r>
            <a:r>
              <a:rPr lang="fi-FI" dirty="0" err="1"/>
              <a:t>enumeration</a:t>
            </a:r>
            <a:r>
              <a:rPr lang="fi-FI" dirty="0"/>
              <a:t> </a:t>
            </a:r>
            <a:r>
              <a:rPr lang="fi-FI" dirty="0" err="1"/>
              <a:t>defining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graphical</a:t>
            </a:r>
            <a:r>
              <a:rPr lang="fi-FI" dirty="0"/>
              <a:t> </a:t>
            </a:r>
            <a:r>
              <a:rPr lang="fi-FI" dirty="0" err="1"/>
              <a:t>element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drawn</a:t>
            </a:r>
            <a:endParaRPr lang="fi-FI" dirty="0"/>
          </a:p>
          <a:p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QStyleOption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defining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element</a:t>
            </a:r>
            <a:r>
              <a:rPr lang="fi-FI" dirty="0"/>
              <a:t> is </a:t>
            </a:r>
            <a:r>
              <a:rPr lang="fi-FI" dirty="0" err="1"/>
              <a:t>drawn</a:t>
            </a:r>
            <a:endParaRPr lang="fi-FI" dirty="0"/>
          </a:p>
          <a:p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QPainter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to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element</a:t>
            </a:r>
            <a:endParaRPr lang="fi-FI" dirty="0"/>
          </a:p>
          <a:p>
            <a:r>
              <a:rPr lang="fi-FI" dirty="0" err="1"/>
              <a:t>Optional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QWidget</a:t>
            </a:r>
            <a:r>
              <a:rPr lang="fi-FI" dirty="0"/>
              <a:t> </a:t>
            </a:r>
            <a:r>
              <a:rPr lang="fi-FI" dirty="0" err="1"/>
              <a:t>handle</a:t>
            </a:r>
            <a:r>
              <a:rPr lang="fi-FI" dirty="0"/>
              <a:t> on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drawing</a:t>
            </a:r>
            <a:r>
              <a:rPr lang="fi-FI" dirty="0"/>
              <a:t> is </a:t>
            </a:r>
            <a:r>
              <a:rPr lang="fi-FI" dirty="0" err="1"/>
              <a:t>performed</a:t>
            </a:r>
            <a:endParaRPr lang="fi-FI" dirty="0"/>
          </a:p>
          <a:p>
            <a:pPr lvl="1"/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expect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handle</a:t>
            </a:r>
            <a:r>
              <a:rPr lang="fi-FI" dirty="0"/>
              <a:t> </a:t>
            </a:r>
            <a:r>
              <a:rPr lang="fi-FI" dirty="0" err="1"/>
              <a:t>exists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allows</a:t>
            </a:r>
            <a:r>
              <a:rPr lang="fi-FI" dirty="0"/>
              <a:t> </a:t>
            </a:r>
            <a:r>
              <a:rPr lang="fi-FI" dirty="0" err="1"/>
              <a:t>drawing</a:t>
            </a:r>
            <a:r>
              <a:rPr lang="fi-FI" dirty="0"/>
              <a:t> a </a:t>
            </a:r>
            <a:r>
              <a:rPr lang="fi-FI" dirty="0" err="1"/>
              <a:t>widget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linking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widget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481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QStyleOption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dirty="0"/>
              <a:t> groups/stores many parameters, used by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functions, into a single </a:t>
            </a:r>
            <a:r>
              <a:rPr lang="en-US" dirty="0" err="1"/>
              <a:t>struct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rect</a:t>
            </a:r>
            <a:r>
              <a:rPr lang="en-US" b="1" dirty="0"/>
              <a:t> </a:t>
            </a:r>
            <a:r>
              <a:rPr lang="en-US" dirty="0"/>
              <a:t>- the widget rectangle</a:t>
            </a:r>
          </a:p>
          <a:p>
            <a:pPr lvl="1"/>
            <a:r>
              <a:rPr lang="en-US" b="1" dirty="0"/>
              <a:t>palette </a:t>
            </a:r>
            <a:r>
              <a:rPr lang="en-US" dirty="0"/>
              <a:t>- the widget palette</a:t>
            </a:r>
          </a:p>
          <a:p>
            <a:pPr lvl="1"/>
            <a:r>
              <a:rPr lang="en-US" b="1" dirty="0"/>
              <a:t>state </a:t>
            </a:r>
            <a:r>
              <a:rPr lang="en-US" dirty="0"/>
              <a:t>- the widget state (enabled, has focus, mouse over, sunken, raised etc.)</a:t>
            </a:r>
          </a:p>
          <a:p>
            <a:pPr lvl="1"/>
            <a:r>
              <a:rPr lang="en-US" b="1" dirty="0"/>
              <a:t>direction</a:t>
            </a:r>
            <a:r>
              <a:rPr lang="en-US" dirty="0"/>
              <a:t> – layout direction</a:t>
            </a:r>
          </a:p>
          <a:p>
            <a:pPr lvl="1"/>
            <a:r>
              <a:rPr lang="en-US" b="1" dirty="0" err="1"/>
              <a:t>fontMetrics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dirty="0"/>
              <a:t> subclasses provide other widget-specific parameters: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QStyleOptionButton</a:t>
            </a:r>
            <a:r>
              <a:rPr lang="en-US" b="1" dirty="0"/>
              <a:t> </a:t>
            </a:r>
            <a:r>
              <a:rPr lang="en-US" dirty="0"/>
              <a:t>- pushbutton features (flat, default etc.), text and icon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QStyleOptionComboBox</a:t>
            </a:r>
            <a:r>
              <a:rPr lang="en-US" b="1" dirty="0"/>
              <a:t> </a:t>
            </a:r>
            <a:r>
              <a:rPr lang="en-US" dirty="0"/>
              <a:t>- whether the </a:t>
            </a:r>
            <a:r>
              <a:rPr lang="en-US" dirty="0" err="1"/>
              <a:t>combobox</a:t>
            </a:r>
            <a:r>
              <a:rPr lang="en-US" dirty="0"/>
              <a:t> is editable, the rectangle of the popup</a:t>
            </a:r>
          </a:p>
          <a:p>
            <a:pPr lvl="1"/>
            <a:endParaRPr lang="en-US" dirty="0"/>
          </a:p>
          <a:p>
            <a:r>
              <a:rPr lang="en-US" dirty="0"/>
              <a:t>You may sub-class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/>
              <a:t> and extend the enumeration after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SO_CustomBase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You may obviously re-implement </a:t>
            </a:r>
            <a:r>
              <a:rPr lang="en-US" dirty="0" err="1">
                <a:latin typeface="Courier New"/>
                <a:cs typeface="Courier New"/>
              </a:rPr>
              <a:t>drawPrimitive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method and ignore/change all style data there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9DA085A-E190-D44E-96D6-CDE3283A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312269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Levels of Method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High-level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drawing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methods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delegate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to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lower-level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ones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For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instance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QCommonStyle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::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drawControl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, for a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CE_PushButton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calls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drawControl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CE_PushButtonBevel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for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border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bevel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),</a:t>
            </a: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drawControl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CE_PushButtonLabel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for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text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label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icon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,</a:t>
            </a:r>
          </a:p>
          <a:p>
            <a:pPr marL="53964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drawPrimitive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PE_FrameFocusRect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for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focus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rectangle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Similarly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CE_ProgressBar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calls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CE_ProgressBarGroove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CE_ProgressBarContents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CE_ProgressBarLabel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Override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only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methods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&amp; case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statements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that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need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63972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It is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not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always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straightforward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to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figure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out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where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to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change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4BCBDDA-B4EA-9D4A-9296-E81322CE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drawControl</a:t>
            </a:r>
            <a:r>
              <a:rPr lang="en-US" dirty="0"/>
              <a:t>() Method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draws a “control element” (part of a widget that performs some action or displays information to the user)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ControlElement</a:t>
            </a:r>
            <a:r>
              <a:rPr lang="en-US" dirty="0"/>
              <a:t> is an </a:t>
            </a:r>
            <a:r>
              <a:rPr lang="en-US" dirty="0" err="1"/>
              <a:t>enum</a:t>
            </a:r>
            <a:r>
              <a:rPr lang="en-US" dirty="0"/>
              <a:t>, for example: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</a:t>
            </a:r>
            <a:r>
              <a:rPr lang="en-US" dirty="0"/>
              <a:t> - push button bevel and label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CE_PushButtonBevel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the border of a push button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CE_CheckBox</a:t>
            </a:r>
            <a:r>
              <a:rPr lang="en-US" dirty="0"/>
              <a:t> - checkbox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CE_Splitter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splitter handle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CE_TabBarTab</a:t>
            </a:r>
            <a:r>
              <a:rPr lang="en-US" dirty="0"/>
              <a:t> - tab shape and label within a </a:t>
            </a:r>
            <a:r>
              <a:rPr lang="en-US" dirty="0" err="1">
                <a:latin typeface="Courier New"/>
                <a:cs typeface="Courier New"/>
              </a:rPr>
              <a:t>QTabBar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CE_TabBarTabShape</a:t>
            </a:r>
            <a:r>
              <a:rPr lang="en-US" dirty="0"/>
              <a:t> - tab shape within a </a:t>
            </a:r>
            <a:r>
              <a:rPr lang="en-US" dirty="0" err="1">
                <a:latin typeface="Courier New"/>
                <a:cs typeface="Courier New"/>
              </a:rPr>
              <a:t>QTabBar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CE_TabBarTabLabel</a:t>
            </a:r>
            <a:r>
              <a:rPr lang="en-US" dirty="0"/>
              <a:t> - label within a tab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EE72DBB-6354-294B-988F-5A5097F8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drawControl</a:t>
            </a:r>
            <a:r>
              <a:rPr lang="en-US" dirty="0"/>
              <a:t>()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7692" y="1214577"/>
            <a:ext cx="8174026" cy="2528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ControlElement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case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CE_PushButtonBevel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Need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adjust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bottom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lines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visible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inside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rectangle,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see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documentation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drawRect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adjusted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break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default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57" y="4055203"/>
            <a:ext cx="2476500" cy="72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879" y="4037769"/>
            <a:ext cx="2476500" cy="77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3FB0DB75-FB40-3749-B9BF-A3DCD8E3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drawPrimitive</a:t>
            </a:r>
            <a:r>
              <a:rPr lang="en-US" dirty="0"/>
              <a:t>() Method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Called for drawing a common GUI element, possibly used by several controls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PrimitiveElement</a:t>
            </a:r>
            <a:r>
              <a:rPr lang="en-US" dirty="0"/>
              <a:t> is an </a:t>
            </a:r>
            <a:r>
              <a:rPr lang="en-US" dirty="0" err="1"/>
              <a:t>enum</a:t>
            </a:r>
            <a:r>
              <a:rPr lang="en-US" dirty="0"/>
              <a:t> with many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PE_* </a:t>
            </a:r>
            <a:r>
              <a:rPr lang="en-US" dirty="0"/>
              <a:t>values: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PE_FrameFocusRect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Generic focus indicator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PE_IndicatorArrowUp</a:t>
            </a:r>
            <a:r>
              <a:rPr lang="en-US" dirty="0"/>
              <a:t> - Generic Up arrow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PE_IndicatorCheckBox</a:t>
            </a:r>
            <a:r>
              <a:rPr lang="en-US" dirty="0"/>
              <a:t> - On/off indicator, e.g. </a:t>
            </a:r>
            <a:r>
              <a:rPr lang="en-US" dirty="0" err="1">
                <a:latin typeface="Courier New"/>
                <a:cs typeface="Courier New"/>
              </a:rPr>
              <a:t>QCheckBox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PE_IndicatorBranch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Branches of a tree in a tree view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PE_IndicatorMenuCheckMark</a:t>
            </a:r>
            <a:r>
              <a:rPr lang="en-US" dirty="0"/>
              <a:t> - Check mark used in a menu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PE_FrameLineEdit</a:t>
            </a:r>
            <a:r>
              <a:rPr lang="en-US" dirty="0"/>
              <a:t> - Panel frame for line edits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20DDE-4198-9B46-BB4A-65EFA2C7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Helper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Drawing utilities defined in </a:t>
            </a:r>
            <a:r>
              <a:rPr lang="en-US" dirty="0" err="1"/>
              <a:t>qdrawutil.h</a:t>
            </a:r>
            <a:r>
              <a:rPr lang="en-US" dirty="0"/>
              <a:t>, for use from style code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qDrawShadeLine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horizontal or vertical shaded line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qDrawShadeRect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shaded rectangle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qDrawShadePanel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shaded panel, either raised or sunken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qDrawWinButton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Windows-style (2 pixels line width) button, raised or sunken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qDrawWinPanel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Windows-style (2 pixels line width) panel, raised or sunken (for line edits, check boxes, etc.)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qDrawPlainRect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- plain rectangle, with line width and fill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F4F9610-6927-3C4B-805D-8E83CDBB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QAbstractButton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Abstract base class of buttons </a:t>
            </a:r>
          </a:p>
          <a:p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button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("Push Me", parent);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button-&gt;</a:t>
            </a:r>
            <a:r>
              <a:rPr lang="en-US" dirty="0" err="1">
                <a:latin typeface="Courier New"/>
                <a:cs typeface="Courier New"/>
              </a:rPr>
              <a:t>setIcon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("images/</a:t>
            </a:r>
            <a:r>
              <a:rPr lang="en-US" dirty="0" err="1">
                <a:latin typeface="Courier New"/>
                <a:cs typeface="Courier New"/>
              </a:rPr>
              <a:t>icon.png</a:t>
            </a:r>
            <a:r>
              <a:rPr lang="en-US" dirty="0">
                <a:latin typeface="Courier New"/>
                <a:cs typeface="Courier New"/>
              </a:rPr>
              <a:t>"));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connect(button, SIGNAL(clicked()) 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)-</a:t>
            </a:r>
            <a:r>
              <a:rPr lang="en-US" dirty="0" err="1">
                <a:latin typeface="Courier New"/>
                <a:cs typeface="Courier New"/>
              </a:rPr>
              <a:t>togglebutton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 err="1">
                <a:latin typeface="Courier New"/>
                <a:cs typeface="Courier New"/>
              </a:rPr>
              <a:t>QRadioButton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radio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QRadioButton</a:t>
            </a:r>
            <a:r>
              <a:rPr lang="en-US" dirty="0">
                <a:latin typeface="Courier New"/>
                <a:cs typeface="Courier New"/>
              </a:rPr>
              <a:t>("Option 1", parent); </a:t>
            </a:r>
          </a:p>
          <a:p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check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("Choice 1", parent); </a:t>
            </a:r>
          </a:p>
          <a:p>
            <a:r>
              <a:rPr lang="en-US" b="1" dirty="0" err="1">
                <a:latin typeface="Courier New"/>
                <a:cs typeface="Courier New"/>
              </a:rPr>
              <a:t>QButtonGroup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/>
              <a:t>- non-visual button manager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group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QButtonGroup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group-&gt;</a:t>
            </a:r>
            <a:r>
              <a:rPr lang="en-US" dirty="0" err="1">
                <a:latin typeface="Courier New"/>
                <a:cs typeface="Courier New"/>
              </a:rPr>
              <a:t>addButton</a:t>
            </a:r>
            <a:r>
              <a:rPr lang="en-US" dirty="0">
                <a:latin typeface="Courier New"/>
                <a:cs typeface="Courier New"/>
              </a:rPr>
              <a:t>(button); // add more buttons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group-&gt;</a:t>
            </a:r>
            <a:r>
              <a:rPr lang="en-US" dirty="0" err="1">
                <a:latin typeface="Courier New"/>
                <a:cs typeface="Courier New"/>
              </a:rPr>
              <a:t>setExclusive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true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connent</a:t>
            </a:r>
            <a:r>
              <a:rPr lang="en-US" dirty="0">
                <a:latin typeface="Courier New"/>
                <a:cs typeface="Courier New"/>
              </a:rPr>
              <a:t>(group, SIGNAL(</a:t>
            </a:r>
            <a:r>
              <a:rPr lang="en-US" dirty="0" err="1">
                <a:latin typeface="Courier New"/>
                <a:cs typeface="Courier New"/>
              </a:rPr>
              <a:t>buttonClicked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QAbstractButton</a:t>
            </a:r>
            <a:r>
              <a:rPr lang="en-US" dirty="0">
                <a:latin typeface="Courier New"/>
                <a:cs typeface="Courier New"/>
              </a:rPr>
              <a:t>*))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4" name="Picture 3" descr="button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60" y="1192564"/>
            <a:ext cx="2023193" cy="3742431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A642800-2F90-FA4F-92E0-F405FFCB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109735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pixelMetric</a:t>
            </a:r>
            <a:r>
              <a:rPr lang="en-US" dirty="0"/>
              <a:t>() Method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82520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pixel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metric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is a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style-dependent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size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represented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as a single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pixel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value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pPr marL="639720" lvl="1" indent="-182160">
              <a:buClr>
                <a:srgbClr val="09102B"/>
              </a:buClr>
              <a:buFont typeface="Titillium Web"/>
              <a:buChar char="›"/>
            </a:pP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Logical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pixel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values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they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get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scaled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high</a:t>
            </a:r>
            <a:r>
              <a:rPr lang="fi-FI" spc="-1" dirty="0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 DPI </a:t>
            </a:r>
            <a:r>
              <a:rPr lang="fi-FI" spc="-1" dirty="0" err="1">
                <a:solidFill>
                  <a:srgbClr val="09102B"/>
                </a:solidFill>
                <a:uFill>
                  <a:solidFill>
                    <a:srgbClr val="FFFFFF"/>
                  </a:solidFill>
                </a:uFill>
              </a:rPr>
              <a:t>displays</a:t>
            </a:r>
            <a:endParaRPr lang="fi-FI" spc="-1" dirty="0">
              <a:solidFill>
                <a:srgbClr val="09102B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dirty="0"/>
          </a:p>
          <a:p>
            <a:r>
              <a:rPr lang="en-US" dirty="0"/>
              <a:t>Styles re-implement the virtual method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pixelMetric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PixelMetric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metric,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*option = 0,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QWidget *widget = 0)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PM_ButtonMargin</a:t>
            </a:r>
            <a:r>
              <a:rPr lang="en-US" dirty="0"/>
              <a:t> - margin inside push button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PM_IndicatorWidth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/Height</a:t>
            </a:r>
            <a:r>
              <a:rPr lang="en-US" dirty="0"/>
              <a:t> - width/height of check box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PM_Menu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menus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PM_Slider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sliders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PM_ScrollBar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scrollbars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PM_TabBar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tab bars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BF3BD32-4823-6F4C-B1C6-E241470F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QStylePainter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/>
              <a:t>A </a:t>
            </a:r>
            <a:r>
              <a:rPr lang="fi-FI" dirty="0" err="1"/>
              <a:t>convenience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for </a:t>
            </a:r>
            <a:r>
              <a:rPr lang="fi-FI" dirty="0" err="1"/>
              <a:t>drawing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dirty="0"/>
              <a:t> </a:t>
            </a:r>
            <a:r>
              <a:rPr lang="fi-FI" dirty="0" err="1"/>
              <a:t>elements</a:t>
            </a:r>
            <a:endParaRPr lang="fi-FI" dirty="0"/>
          </a:p>
          <a:p>
            <a:r>
              <a:rPr lang="fi-FI" dirty="0" err="1"/>
              <a:t>Makes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 </a:t>
            </a:r>
            <a:r>
              <a:rPr lang="fi-FI" dirty="0" err="1"/>
              <a:t>lists</a:t>
            </a:r>
            <a:r>
              <a:rPr lang="fi-FI" dirty="0"/>
              <a:t> </a:t>
            </a:r>
            <a:r>
              <a:rPr lang="fi-FI" dirty="0" err="1"/>
              <a:t>shorter</a:t>
            </a:r>
            <a:r>
              <a:rPr lang="fi-FI" dirty="0"/>
              <a:t> and </a:t>
            </a:r>
            <a:r>
              <a:rPr lang="fi-FI" dirty="0" err="1"/>
              <a:t>easier</a:t>
            </a:r>
            <a:endParaRPr lang="fi-FI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BF3BD32-4823-6F4C-B1C6-E241470F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0A9102-A1BD-514B-8CC2-B215FDA043BB}"/>
              </a:ext>
            </a:extLst>
          </p:cNvPr>
          <p:cNvSpPr txBox="1">
            <a:spLocks/>
          </p:cNvSpPr>
          <p:nvPr/>
        </p:nvSpPr>
        <p:spPr>
          <a:xfrm>
            <a:off x="397692" y="1953491"/>
            <a:ext cx="8174026" cy="1637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MyWidget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paintEvent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QPaintEvent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QPainter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painter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QStyleOptionFocusRect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option;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option.initFrom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backgroundColor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QPalette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()-&gt;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drawPrimitive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PE_FrameFocusRect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&amp;option,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painter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836B6C-9428-1243-8E0A-80DC854E684C}"/>
              </a:ext>
            </a:extLst>
          </p:cNvPr>
          <p:cNvSpPr txBox="1">
            <a:spLocks/>
          </p:cNvSpPr>
          <p:nvPr/>
        </p:nvSpPr>
        <p:spPr>
          <a:xfrm>
            <a:off x="397692" y="3612036"/>
            <a:ext cx="8174026" cy="1543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MyWidget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paintEvent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QPaintEvent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event */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QStylePainter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painter(this);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QStyleOptionFocusRect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option;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option.initFrom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(this);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option.backgroundColor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= palette().color(</a:t>
            </a:r>
            <a:r>
              <a:rPr lang="en-US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QPalette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painter.drawPrimitive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PE_</a:t>
            </a:r>
            <a:r>
              <a:rPr lang="en-US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FrameFocusRect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, option);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50026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QStylePlugin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121456"/>
            <a:ext cx="8726471" cy="807097"/>
          </a:xfrm>
        </p:spPr>
        <p:txBody>
          <a:bodyPr/>
          <a:lstStyle/>
          <a:p>
            <a:r>
              <a:rPr lang="en-US" dirty="0"/>
              <a:t>A simple </a:t>
            </a:r>
            <a:r>
              <a:rPr lang="en-US" dirty="0" err="1"/>
              <a:t>Qt</a:t>
            </a:r>
            <a:r>
              <a:rPr lang="en-US" dirty="0"/>
              <a:t> plugin interface that makes it easy to load custom styles dynamically into applications</a:t>
            </a:r>
          </a:p>
          <a:p>
            <a:r>
              <a:rPr lang="en-US" dirty="0"/>
              <a:t>Create a style and make it available for all applications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BF3BD32-4823-6F4C-B1C6-E241470F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0A9102-A1BD-514B-8CC2-B215FDA043BB}"/>
              </a:ext>
            </a:extLst>
          </p:cNvPr>
          <p:cNvSpPr txBox="1">
            <a:spLocks/>
          </p:cNvSpPr>
          <p:nvPr/>
        </p:nvSpPr>
        <p:spPr>
          <a:xfrm>
            <a:off x="397692" y="2019995"/>
            <a:ext cx="8174026" cy="176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MyStylePlugin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QStylePlugin</a:t>
            </a:r>
            <a:endParaRPr lang="fi-FI" sz="1200" dirty="0">
              <a:solidFill>
                <a:srgbClr val="8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Q_OBJECT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Q_PLUGIN_METADATA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(IID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org.qt-project.Qt.QStyleFactoryInterface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mystyleplugin.json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MyStylePlugin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836B6C-9428-1243-8E0A-80DC854E684C}"/>
              </a:ext>
            </a:extLst>
          </p:cNvPr>
          <p:cNvSpPr txBox="1">
            <a:spLocks/>
          </p:cNvSpPr>
          <p:nvPr/>
        </p:nvSpPr>
        <p:spPr>
          <a:xfrm>
            <a:off x="397692" y="3815544"/>
            <a:ext cx="8174026" cy="1440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MyStylePlugin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key.compare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MyStyle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”) == 0)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MyStyle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fi-FI" sz="1200" dirty="0">
              <a:solidFill>
                <a:srgbClr val="C0C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6355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Style Sheets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Used to customize the appearance of widgets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Similar to CSS style sheets but adapted to widgets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Allows all kinds of customizations that are difficult or impossible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QPalette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Palette definitions may be overridden by the platform</a:t>
            </a:r>
          </a:p>
          <a:p>
            <a:pPr lvl="2"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/>
              <a:t> overrides palette definitions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Sheets definitions are guaranteed to be used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Ideal for minor customizations to existing widgets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Style sheets can override widget style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May be application- or widget-specific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pic>
        <p:nvPicPr>
          <p:cNvPr id="4" name="Picture 3" descr="style-sheets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04" y="2605171"/>
            <a:ext cx="2578100" cy="14618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ex-simple-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ABCE4F3-225C-EC44-9F7A-6E3B0FCB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098150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654233"/>
            <a:ext cx="8726471" cy="3501590"/>
          </a:xfrm>
        </p:spPr>
        <p:txBody>
          <a:bodyPr>
            <a:normAutofit/>
          </a:bodyPr>
          <a:lstStyle/>
          <a:p>
            <a:r>
              <a:rPr lang="en-US" dirty="0"/>
              <a:t>Selector: specifies the widgets</a:t>
            </a:r>
          </a:p>
          <a:p>
            <a:endParaRPr lang="en-US" dirty="0"/>
          </a:p>
          <a:p>
            <a:r>
              <a:rPr lang="en-US" dirty="0"/>
              <a:t>Property/value pairs: specify properties to change. </a:t>
            </a:r>
          </a:p>
          <a:p>
            <a:pPr lvl="1"/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color: red; background-color: white } 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dirty="0" err="1"/>
              <a:t>stylable</a:t>
            </a:r>
            <a:r>
              <a:rPr lang="en-US" dirty="0"/>
              <a:t> elements </a:t>
            </a:r>
          </a:p>
          <a:p>
            <a:pPr lvl="1"/>
            <a:r>
              <a:rPr lang="en-US" dirty="0"/>
              <a:t>Colors, fonts, pen style, alignment.</a:t>
            </a:r>
          </a:p>
          <a:p>
            <a:pPr lvl="1"/>
            <a:r>
              <a:rPr lang="en-US" dirty="0"/>
              <a:t>Background images.</a:t>
            </a:r>
          </a:p>
          <a:p>
            <a:pPr lvl="1"/>
            <a:r>
              <a:rPr lang="en-US" dirty="0"/>
              <a:t>Position and size of sub controls.</a:t>
            </a:r>
          </a:p>
          <a:p>
            <a:pPr lvl="1"/>
            <a:r>
              <a:rPr lang="en-US" dirty="0"/>
              <a:t>Border and padding of the widget itself. </a:t>
            </a:r>
          </a:p>
          <a:p>
            <a:endParaRPr lang="en-US" dirty="0"/>
          </a:p>
          <a:p>
            <a:r>
              <a:rPr lang="en-GB" dirty="0"/>
              <a:t>Look at </a:t>
            </a:r>
            <a:r>
              <a:rPr lang="en-GB" dirty="0" err="1"/>
              <a:t>Qt</a:t>
            </a:r>
            <a:r>
              <a:rPr lang="en-GB" dirty="0"/>
              <a:t> Style Sheets Reference Documentation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184A40A-94A3-9F4D-97FC-952D2649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072963-9361-AE44-B5F6-0814C49BE847}"/>
              </a:ext>
            </a:extLst>
          </p:cNvPr>
          <p:cNvSpPr txBox="1">
            <a:spLocks/>
          </p:cNvSpPr>
          <p:nvPr/>
        </p:nvSpPr>
        <p:spPr>
          <a:xfrm>
            <a:off x="414318" y="1193135"/>
            <a:ext cx="8174026" cy="374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buNone/>
            </a:pPr>
            <a:r>
              <a:rPr lang="en-US" sz="1200" dirty="0">
                <a:latin typeface="Courier New"/>
                <a:cs typeface="Courier New"/>
              </a:rPr>
              <a:t>selector { property : value; property : value } </a:t>
            </a:r>
          </a:p>
        </p:txBody>
      </p:sp>
    </p:spTree>
    <p:extLst>
      <p:ext uri="{BB962C8B-B14F-4D97-AF65-F5344CB8AC3E}">
        <p14:creationId xmlns:p14="http://schemas.microsoft.com/office/powerpoint/2010/main" val="36117328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Box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widget treated as box </a:t>
            </a:r>
          </a:p>
          <a:p>
            <a:r>
              <a:rPr lang="en-US" dirty="0"/>
              <a:t>Four concentric rectangles </a:t>
            </a:r>
          </a:p>
          <a:p>
            <a:pPr lvl="1"/>
            <a:r>
              <a:rPr lang="en-US" dirty="0"/>
              <a:t>Margin, Border, Padding, Content </a:t>
            </a:r>
          </a:p>
          <a:p>
            <a:r>
              <a:rPr lang="en-US" dirty="0"/>
              <a:t>Customizing </a:t>
            </a:r>
            <a:r>
              <a:rPr lang="en-US" dirty="0" err="1">
                <a:latin typeface="Courier New"/>
                <a:cs typeface="Courier New"/>
              </a:rPr>
              <a:t>QPushButton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border-width: 2px;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border-radius: 10px;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padding: 6px;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// ...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/>
              <a:t>By default, margin, border-width, and padding are 0 </a:t>
            </a:r>
          </a:p>
          <a:p>
            <a:endParaRPr lang="en-US" dirty="0"/>
          </a:p>
        </p:txBody>
      </p:sp>
      <p:pic>
        <p:nvPicPr>
          <p:cNvPr id="4" name="Picture 3" descr="stylesheet-box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1192563"/>
            <a:ext cx="2750471" cy="2434167"/>
          </a:xfrm>
          <a:prstGeom prst="rect">
            <a:avLst/>
          </a:prstGeom>
        </p:spPr>
      </p:pic>
      <p:pic>
        <p:nvPicPr>
          <p:cNvPr id="7" name="Picture 6" descr="stylesheet-redbut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14" y="4196793"/>
            <a:ext cx="2311400" cy="648814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60E556A-B46C-CF4E-8C25-70434E2A7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459613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*{ }</a:t>
            </a:r>
            <a:r>
              <a:rPr lang="en-US" dirty="0"/>
              <a:t> // Universal selector </a:t>
            </a:r>
          </a:p>
          <a:p>
            <a:pPr lvl="1"/>
            <a:r>
              <a:rPr lang="en-US" dirty="0"/>
              <a:t>All widgets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Type Selector</a:t>
            </a:r>
          </a:p>
          <a:p>
            <a:pPr lvl="1"/>
            <a:r>
              <a:rPr lang="en-US" dirty="0"/>
              <a:t>All instances of class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Class Selector</a:t>
            </a:r>
          </a:p>
          <a:p>
            <a:pPr lvl="1"/>
            <a:r>
              <a:rPr lang="en-GB" dirty="0"/>
              <a:t>All instances of class, but not subclasses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QPushButton#objectName</a:t>
            </a:r>
            <a:r>
              <a:rPr lang="en-US" dirty="0"/>
              <a:t> // ID Selector</a:t>
            </a:r>
          </a:p>
          <a:p>
            <a:pPr lvl="1"/>
            <a:r>
              <a:rPr lang="en-GB" dirty="0"/>
              <a:t>All Instances of class with </a:t>
            </a:r>
            <a:r>
              <a:rPr lang="en-GB" dirty="0" err="1"/>
              <a:t>objectName</a:t>
            </a:r>
            <a:endParaRPr lang="en-GB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Descendant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{ }</a:t>
            </a:r>
            <a:r>
              <a:rPr lang="en-GB" dirty="0"/>
              <a:t> // Direct Child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direct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[enabled="true"] </a:t>
            </a:r>
            <a:r>
              <a:rPr lang="en-US" dirty="0"/>
              <a:t>// Property Selector</a:t>
            </a:r>
          </a:p>
          <a:p>
            <a:pPr lvl="1"/>
            <a:r>
              <a:rPr lang="en-GB" dirty="0"/>
              <a:t>All instances of class which match property</a:t>
            </a:r>
            <a:endParaRPr lang="en-US" dirty="0"/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9A24B6B-783C-B64D-9A76-1EBE6793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705569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Details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Selector</a:t>
            </a:r>
          </a:p>
          <a:p>
            <a:pPr lvl="1"/>
            <a:r>
              <a:rPr lang="en-GB" dirty="0"/>
              <a:t>If property changes it is required to re-set style sheet</a:t>
            </a:r>
          </a:p>
          <a:p>
            <a:r>
              <a:rPr lang="en-US" dirty="0"/>
              <a:t>Combining Selectors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red }</a:t>
            </a:r>
          </a:p>
          <a:p>
            <a:r>
              <a:rPr lang="en-US" dirty="0"/>
              <a:t>Pseudo-States</a:t>
            </a:r>
          </a:p>
          <a:p>
            <a:pPr lvl="1"/>
            <a:r>
              <a:rPr lang="en-GB" dirty="0"/>
              <a:t>Restrict selector based on widget’s state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color:red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/>
              <a:t>Selecting </a:t>
            </a:r>
            <a:r>
              <a:rPr lang="en-US" dirty="0" err="1"/>
              <a:t>Subcontrols</a:t>
            </a:r>
            <a:endParaRPr lang="en-US" dirty="0"/>
          </a:p>
          <a:p>
            <a:pPr lvl="1"/>
            <a:r>
              <a:rPr lang="en-GB" dirty="0"/>
              <a:t>Access </a:t>
            </a:r>
            <a:r>
              <a:rPr lang="en-GB" dirty="0" err="1"/>
              <a:t>subcontrols</a:t>
            </a:r>
            <a:r>
              <a:rPr lang="en-GB" dirty="0"/>
              <a:t> of complex widgets </a:t>
            </a:r>
            <a:r>
              <a:rPr lang="en-US" dirty="0"/>
              <a:t>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QSpinBox</a:t>
            </a:r>
            <a:r>
              <a:rPr lang="en-US" dirty="0"/>
              <a:t>, ...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::drop-down { image: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dropdown.png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}</a:t>
            </a:r>
          </a:p>
          <a:p>
            <a:r>
              <a:rPr lang="en-GB" dirty="0" err="1"/>
              <a:t>Subcontrols</a:t>
            </a:r>
            <a:r>
              <a:rPr lang="en-GB" dirty="0"/>
              <a:t> positioned relative to other elements</a:t>
            </a:r>
          </a:p>
          <a:p>
            <a:pPr lvl="1"/>
            <a:r>
              <a:rPr lang="en-GB" dirty="0"/>
              <a:t>Change using </a:t>
            </a:r>
            <a:r>
              <a:rPr lang="en-GB" dirty="0" err="1"/>
              <a:t>subcontrol</a:t>
            </a:r>
            <a:r>
              <a:rPr lang="en-GB" dirty="0"/>
              <a:t>-origin and </a:t>
            </a:r>
            <a:r>
              <a:rPr lang="en-GB" dirty="0" err="1"/>
              <a:t>subcontrol</a:t>
            </a:r>
            <a:r>
              <a:rPr lang="en-GB" dirty="0"/>
              <a:t>-position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-selector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83F2B6A-1607-2243-AB08-9D2D399A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98770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Cascading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Effective style sheet obtained by merging</a:t>
            </a:r>
          </a:p>
          <a:p>
            <a:pPr lvl="1"/>
            <a:r>
              <a:rPr lang="fr-FR" dirty="0" err="1"/>
              <a:t>Widgets’s</a:t>
            </a:r>
            <a:r>
              <a:rPr lang="fr-FR" dirty="0"/>
              <a:t> </a:t>
            </a:r>
            <a:r>
              <a:rPr lang="fr-FR" dirty="0" err="1"/>
              <a:t>ancestor</a:t>
            </a:r>
            <a:r>
              <a:rPr lang="fr-FR" dirty="0"/>
              <a:t> (parent, </a:t>
            </a:r>
            <a:r>
              <a:rPr lang="fr-FR" dirty="0" err="1"/>
              <a:t>grandparent</a:t>
            </a:r>
            <a:r>
              <a:rPr lang="fr-FR" dirty="0"/>
              <a:t>, etc.)</a:t>
            </a:r>
          </a:p>
          <a:p>
            <a:pPr lvl="1"/>
            <a:r>
              <a:rPr lang="en-US" dirty="0"/>
              <a:t>Application </a:t>
            </a:r>
            <a:r>
              <a:rPr lang="en-US" dirty="0" err="1"/>
              <a:t>stylesheet</a:t>
            </a:r>
            <a:endParaRPr lang="en-US" dirty="0"/>
          </a:p>
          <a:p>
            <a:r>
              <a:rPr lang="en-GB" dirty="0"/>
              <a:t>On conflict: widget own style sheet preferred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white }");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button-&gt;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("* { color: blue }");</a:t>
            </a:r>
          </a:p>
          <a:p>
            <a:r>
              <a:rPr lang="en-GB" dirty="0"/>
              <a:t>Style on button forces button to have blue text</a:t>
            </a:r>
          </a:p>
          <a:p>
            <a:pPr lvl="1"/>
            <a:r>
              <a:rPr lang="en-GB" dirty="0"/>
              <a:t>In spite of more specific application rule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-cascading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207799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Selector </a:t>
            </a:r>
            <a:r>
              <a:rPr lang="en-US" dirty="0" err="1"/>
              <a:t>Specifity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Conflict: When rules on same level specify same property</a:t>
            </a:r>
          </a:p>
          <a:p>
            <a:pPr lvl="1"/>
            <a:r>
              <a:rPr lang="en-US" dirty="0"/>
              <a:t>Specificity of selectors apply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white }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red }</a:t>
            </a:r>
          </a:p>
          <a:p>
            <a:pPr lvl="1"/>
            <a:r>
              <a:rPr lang="en-GB" dirty="0"/>
              <a:t>Selectors with pseudo-states are more specific</a:t>
            </a:r>
          </a:p>
          <a:p>
            <a:r>
              <a:rPr lang="en-US" dirty="0"/>
              <a:t>Calculating selector’s specificity</a:t>
            </a:r>
          </a:p>
          <a:p>
            <a:pPr lvl="1"/>
            <a:r>
              <a:rPr lang="en-GB" b="1" dirty="0"/>
              <a:t>a </a:t>
            </a:r>
            <a:r>
              <a:rPr lang="en-GB" dirty="0"/>
              <a:t>Count number of ID attributes in selector</a:t>
            </a:r>
          </a:p>
          <a:p>
            <a:pPr lvl="1"/>
            <a:r>
              <a:rPr lang="en-GB" b="1" dirty="0"/>
              <a:t>b </a:t>
            </a:r>
            <a:r>
              <a:rPr lang="en-GB" dirty="0"/>
              <a:t>Count number of property specifications</a:t>
            </a:r>
          </a:p>
          <a:p>
            <a:pPr lvl="1"/>
            <a:r>
              <a:rPr lang="en-GB" b="1" dirty="0"/>
              <a:t>c </a:t>
            </a:r>
            <a:r>
              <a:rPr lang="en-GB" dirty="0"/>
              <a:t>Count number of class names</a:t>
            </a:r>
          </a:p>
          <a:p>
            <a:pPr lvl="1"/>
            <a:r>
              <a:rPr lang="en-GB" dirty="0"/>
              <a:t>Concatenate numbers </a:t>
            </a:r>
            <a:r>
              <a:rPr lang="en-GB" b="1" dirty="0"/>
              <a:t>a</a:t>
            </a:r>
            <a:r>
              <a:rPr lang="en-GB" dirty="0"/>
              <a:t>-</a:t>
            </a:r>
            <a:r>
              <a:rPr lang="en-GB" b="1" dirty="0"/>
              <a:t>b</a:t>
            </a:r>
            <a:r>
              <a:rPr lang="en-GB" dirty="0"/>
              <a:t>-</a:t>
            </a:r>
            <a:r>
              <a:rPr lang="en-GB" b="1" dirty="0"/>
              <a:t>c</a:t>
            </a:r>
            <a:r>
              <a:rPr lang="en-GB" dirty="0"/>
              <a:t>. Highest score wins</a:t>
            </a:r>
          </a:p>
          <a:p>
            <a:pPr lvl="1"/>
            <a:r>
              <a:rPr lang="en-GB" dirty="0"/>
              <a:t>If rules scores equal, use last declared rule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{} /* a=0 b=0 c=1 -&gt; specificity = 1 */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#ok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{} /* a=1 b=0 c=1 -&gt; specificity = 101 */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72072" y="4730355"/>
            <a:ext cx="7916112" cy="220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Demo: painting/ex-</a:t>
            </a:r>
            <a:r>
              <a:rPr lang="en-US" sz="1400" dirty="0" err="1">
                <a:solidFill>
                  <a:srgbClr val="000000"/>
                </a:solidFill>
                <a:latin typeface="Open Sans"/>
                <a:cs typeface="Open Sans"/>
              </a:rPr>
              <a:t>qssconflict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-conflict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2394EEB-C0DF-5947-912F-9450F14C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964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slider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::Horizontal, parent);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slider-&gt;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slider-&gt;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r>
              <a:rPr lang="en-US" b="1" dirty="0" err="1">
                <a:latin typeface="Courier New"/>
                <a:cs typeface="Courier New"/>
              </a:rPr>
              <a:t>QProgressBar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progress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QProgressBar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progress-&gt;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progress-&gt;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// format: %v for value; %p for percentage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progress-&gt;</a:t>
            </a:r>
            <a:r>
              <a:rPr lang="en-US" dirty="0" err="1">
                <a:latin typeface="Courier New"/>
                <a:cs typeface="Courier New"/>
              </a:rPr>
              <a:t>setFormat</a:t>
            </a:r>
            <a:r>
              <a:rPr lang="en-US" dirty="0">
                <a:latin typeface="Courier New"/>
                <a:cs typeface="Courier New"/>
              </a:rPr>
              <a:t>("%v (%p%)"); </a:t>
            </a:r>
          </a:p>
          <a:p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spin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spin-&gt;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spin-&gt;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spin-&gt;</a:t>
            </a:r>
            <a:r>
              <a:rPr lang="en-US" dirty="0" err="1">
                <a:latin typeface="Courier New"/>
                <a:cs typeface="Courier New"/>
              </a:rPr>
              <a:t>setSuffix</a:t>
            </a:r>
            <a:r>
              <a:rPr lang="en-US" dirty="0">
                <a:latin typeface="Courier New"/>
                <a:cs typeface="Courier New"/>
              </a:rPr>
              <a:t>(" USD");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connect(spin,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7" name="Picture 6" descr="value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90" y="1185331"/>
            <a:ext cx="2732077" cy="3307765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6D0ACAE-5EA6-D042-B0B6-D0583CBD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5086377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C61B82-E7EC-8044-8A5B-2A34E295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24088-DB5F-924A-AFF3-CC5F6CDE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0FCEDA-F508-E843-A5E7-D43D2FEF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Sheet 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95656-298D-F647-AD2A-CEBBFB02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998150"/>
            <a:ext cx="3561542" cy="43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247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9914BC-1B21-7344-9951-3E2462E04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54B2A-BFA0-AB43-9B55-C8B5110A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B8AEB-4130-1342-AF89-9686DFAA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QStyleSheetStyle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0267D-7245-414A-AC96-63051FCAF9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/>
              <a:t>Gets</a:t>
            </a:r>
            <a:r>
              <a:rPr lang="fi-FI" dirty="0"/>
              <a:t> </a:t>
            </a:r>
            <a:r>
              <a:rPr lang="fi-FI" dirty="0" err="1"/>
              <a:t>instantiated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a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sheet</a:t>
            </a:r>
            <a:r>
              <a:rPr lang="fi-FI" dirty="0"/>
              <a:t> is set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Qapplication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setStyleSheet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i-FI" dirty="0">
                <a:cs typeface="Courier New" panose="02070309020205020404" pitchFamily="49" charset="0"/>
              </a:rPr>
              <a:t>If </a:t>
            </a:r>
            <a:r>
              <a:rPr lang="fi-FI" dirty="0" err="1">
                <a:cs typeface="Courier New" panose="02070309020205020404" pitchFamily="49" charset="0"/>
              </a:rPr>
              <a:t>the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application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has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already</a:t>
            </a:r>
            <a:r>
              <a:rPr lang="fi-FI" dirty="0">
                <a:cs typeface="Courier New" panose="02070309020205020404" pitchFamily="49" charset="0"/>
              </a:rPr>
              <a:t> a </a:t>
            </a:r>
            <a:r>
              <a:rPr lang="fi-FI" dirty="0" err="1">
                <a:cs typeface="Courier New" panose="02070309020205020404" pitchFamily="49" charset="0"/>
              </a:rPr>
              <a:t>stylesheet</a:t>
            </a:r>
            <a:r>
              <a:rPr lang="fi-FI" dirty="0">
                <a:cs typeface="Courier New" panose="02070309020205020404" pitchFamily="49" charset="0"/>
              </a:rPr>
              <a:t>, </a:t>
            </a:r>
            <a:r>
              <a:rPr lang="fi-FI" dirty="0" err="1">
                <a:cs typeface="Courier New" panose="02070309020205020404" pitchFamily="49" charset="0"/>
              </a:rPr>
              <a:t>setting</a:t>
            </a:r>
            <a:r>
              <a:rPr lang="fi-FI" dirty="0">
                <a:cs typeface="Courier New" panose="02070309020205020404" pitchFamily="49" charset="0"/>
              </a:rPr>
              <a:t> a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dirty="0" err="1">
                <a:cs typeface="Courier New" panose="02070309020205020404" pitchFamily="49" charset="0"/>
              </a:rPr>
              <a:t>-based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style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will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keep</a:t>
            </a:r>
            <a:r>
              <a:rPr lang="fi-FI" dirty="0">
                <a:cs typeface="Courier New" panose="02070309020205020404" pitchFamily="49" charset="0"/>
              </a:rPr>
              <a:t> a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QStyleSheetStyle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object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the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active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style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object</a:t>
            </a:r>
            <a:endParaRPr lang="fi-FI" dirty="0">
              <a:cs typeface="Courier New" panose="02070309020205020404" pitchFamily="49" charset="0"/>
            </a:endParaRPr>
          </a:p>
          <a:p>
            <a:pPr lvl="1"/>
            <a:r>
              <a:rPr lang="fi-FI" dirty="0" err="1">
                <a:cs typeface="Courier New" panose="02070309020205020404" pitchFamily="49" charset="0"/>
              </a:rPr>
              <a:t>Stylesheet</a:t>
            </a:r>
            <a:r>
              <a:rPr lang="fi-FI" dirty="0">
                <a:cs typeface="Courier New" panose="02070309020205020404" pitchFamily="49" charset="0"/>
              </a:rPr>
              <a:t>, </a:t>
            </a:r>
            <a:r>
              <a:rPr lang="fi-FI" dirty="0" err="1">
                <a:cs typeface="Courier New" panose="02070309020205020404" pitchFamily="49" charset="0"/>
              </a:rPr>
              <a:t>if</a:t>
            </a:r>
            <a:r>
              <a:rPr lang="fi-FI" dirty="0">
                <a:cs typeface="Courier New" panose="02070309020205020404" pitchFamily="49" charset="0"/>
              </a:rPr>
              <a:t> set, is </a:t>
            </a:r>
            <a:r>
              <a:rPr lang="fi-FI" dirty="0" err="1">
                <a:cs typeface="Courier New" panose="02070309020205020404" pitchFamily="49" charset="0"/>
              </a:rPr>
              <a:t>always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applied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first</a:t>
            </a:r>
            <a:r>
              <a:rPr lang="fi-FI" dirty="0">
                <a:cs typeface="Courier New" panose="02070309020205020404" pitchFamily="49" charset="0"/>
              </a:rPr>
              <a:t>!</a:t>
            </a:r>
          </a:p>
          <a:p>
            <a:r>
              <a:rPr lang="fi-FI" dirty="0" err="1"/>
              <a:t>Derived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QWindowsStyle</a:t>
            </a:r>
            <a:endParaRPr lang="fi-F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dirty="0" err="1"/>
              <a:t>Usually</a:t>
            </a:r>
            <a:r>
              <a:rPr lang="fi-FI" dirty="0"/>
              <a:t>, </a:t>
            </a:r>
            <a:r>
              <a:rPr lang="fi-FI" dirty="0" err="1"/>
              <a:t>drawing</a:t>
            </a:r>
            <a:r>
              <a:rPr lang="fi-FI" dirty="0"/>
              <a:t> is </a:t>
            </a:r>
            <a:r>
              <a:rPr lang="fi-FI" dirty="0" err="1"/>
              <a:t>delegated</a:t>
            </a:r>
            <a:r>
              <a:rPr lang="fi-FI" dirty="0"/>
              <a:t> to </a:t>
            </a:r>
            <a:r>
              <a:rPr lang="fi-FI" dirty="0" err="1"/>
              <a:t>base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handle</a:t>
            </a:r>
            <a:r>
              <a:rPr lang="fi-FI" dirty="0"/>
              <a:t> an </a:t>
            </a:r>
            <a:r>
              <a:rPr lang="fi-FI" dirty="0" err="1"/>
              <a:t>element</a:t>
            </a:r>
            <a:endParaRPr lang="fi-FI" dirty="0"/>
          </a:p>
          <a:p>
            <a:pPr lvl="1"/>
            <a:r>
              <a:rPr lang="fi-FI" dirty="0"/>
              <a:t>A </a:t>
            </a:r>
            <a:r>
              <a:rPr lang="fi-FI" dirty="0" err="1"/>
              <a:t>couple</a:t>
            </a:r>
            <a:r>
              <a:rPr lang="fi-FI" dirty="0"/>
              <a:t> of </a:t>
            </a:r>
            <a:r>
              <a:rPr lang="fi-FI" dirty="0" err="1"/>
              <a:t>elements</a:t>
            </a:r>
            <a:r>
              <a:rPr lang="fi-FI" dirty="0"/>
              <a:t> </a:t>
            </a:r>
            <a:r>
              <a:rPr lang="fi-FI" dirty="0" err="1"/>
              <a:t>let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QWindowsStyle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draw</a:t>
            </a:r>
            <a:endParaRPr lang="fi-FI" dirty="0"/>
          </a:p>
          <a:p>
            <a:pPr lvl="2"/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CC_GroupBox</a:t>
            </a:r>
            <a:endParaRPr lang="fi-FI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fi-FI" sz="1400" dirty="0"/>
              <a:t>Control </a:t>
            </a:r>
            <a:r>
              <a:rPr lang="fi-FI" sz="1400" dirty="0" err="1"/>
              <a:t>elements</a:t>
            </a:r>
            <a:r>
              <a:rPr lang="fi-FI" sz="1400" dirty="0"/>
              <a:t> of </a:t>
            </a:r>
            <a:r>
              <a:rPr lang="fi-FI" sz="1400" dirty="0" err="1"/>
              <a:t>checkboxes</a:t>
            </a:r>
            <a:endParaRPr lang="fi-FI" sz="1400" dirty="0"/>
          </a:p>
          <a:p>
            <a:pPr lvl="2"/>
            <a:r>
              <a:rPr lang="fi-FI" sz="1400" dirty="0" err="1"/>
              <a:t>Primitive</a:t>
            </a:r>
            <a:r>
              <a:rPr lang="fi-FI" sz="1400" dirty="0"/>
              <a:t> </a:t>
            </a:r>
            <a:r>
              <a:rPr lang="fi-FI" sz="1400" dirty="0" err="1"/>
              <a:t>elements</a:t>
            </a:r>
            <a:r>
              <a:rPr lang="fi-FI" sz="1400" dirty="0"/>
              <a:t> of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PE_PanelButtonTool</a:t>
            </a:r>
            <a:r>
              <a:rPr lang="fi-FI" sz="1400" dirty="0"/>
              <a:t> and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PE_PanelButtonCommand</a:t>
            </a:r>
            <a:endParaRPr lang="fi-FI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fi-FI" sz="1400" dirty="0" err="1"/>
              <a:t>Many</a:t>
            </a:r>
            <a:r>
              <a:rPr lang="fi-FI" sz="1400" dirty="0"/>
              <a:t> </a:t>
            </a:r>
            <a:r>
              <a:rPr lang="fi-FI" sz="1400" dirty="0" err="1"/>
              <a:t>enums</a:t>
            </a:r>
            <a:r>
              <a:rPr lang="fi-FI" sz="1400" dirty="0"/>
              <a:t> of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subElementRect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i-FI" sz="1400" dirty="0"/>
              <a:t>, </a:t>
            </a:r>
            <a:r>
              <a:rPr lang="fi-FI" sz="1400" dirty="0" err="1"/>
              <a:t>mainly</a:t>
            </a:r>
            <a:r>
              <a:rPr lang="fi-FI" sz="1400" dirty="0"/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SE_ItemViewItem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SE_TabBarTab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and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SE_CheckBox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 lvl="2"/>
            <a:endParaRPr lang="fi-F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i="1" dirty="0" err="1"/>
              <a:t>Applying</a:t>
            </a:r>
            <a:r>
              <a:rPr lang="fi-FI" i="1" dirty="0"/>
              <a:t> </a:t>
            </a:r>
            <a:r>
              <a:rPr lang="fi-FI" i="1" dirty="0" err="1"/>
              <a:t>your</a:t>
            </a:r>
            <a:r>
              <a:rPr lang="fi-FI" i="1" dirty="0"/>
              <a:t> </a:t>
            </a:r>
            <a:r>
              <a:rPr lang="fi-FI" i="1" dirty="0" err="1"/>
              <a:t>custon</a:t>
            </a:r>
            <a:r>
              <a:rPr lang="fi-FI" i="1" dirty="0"/>
              <a:t> </a:t>
            </a:r>
            <a:r>
              <a:rPr lang="fi-FI" i="1" dirty="0" err="1"/>
              <a:t>style</a:t>
            </a:r>
            <a:r>
              <a:rPr lang="fi-FI" i="1" dirty="0"/>
              <a:t> on top of a </a:t>
            </a:r>
            <a:r>
              <a:rPr lang="fi-FI" i="1" dirty="0" err="1"/>
              <a:t>style</a:t>
            </a:r>
            <a:r>
              <a:rPr lang="fi-FI" i="1" dirty="0"/>
              <a:t> </a:t>
            </a:r>
            <a:r>
              <a:rPr lang="fi-FI" i="1" dirty="0" err="1"/>
              <a:t>sheet</a:t>
            </a:r>
            <a:r>
              <a:rPr lang="fi-FI" i="1" dirty="0"/>
              <a:t> </a:t>
            </a:r>
            <a:r>
              <a:rPr lang="fi-FI" i="1" dirty="0" err="1"/>
              <a:t>might</a:t>
            </a:r>
            <a:r>
              <a:rPr lang="fi-FI" i="1" dirty="0"/>
              <a:t> </a:t>
            </a:r>
            <a:r>
              <a:rPr lang="fi-FI" i="1" dirty="0" err="1"/>
              <a:t>be</a:t>
            </a:r>
            <a:r>
              <a:rPr lang="fi-FI" i="1" dirty="0"/>
              <a:t> </a:t>
            </a:r>
            <a:r>
              <a:rPr lang="fi-FI" i="1" dirty="0" err="1"/>
              <a:t>problematic</a:t>
            </a:r>
            <a:r>
              <a:rPr lang="fi-FI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13738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6D49DE-DE36-EF49-8166-04380AF3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AC64F-4DAB-9B4D-AF96-B612B828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7D0F6-7EB7-5E46-A5AE-4C512BBF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Can Style </a:t>
            </a:r>
            <a:r>
              <a:rPr lang="fi-FI" dirty="0" err="1"/>
              <a:t>Sheets</a:t>
            </a:r>
            <a:r>
              <a:rPr lang="fi-FI" dirty="0"/>
              <a:t> And </a:t>
            </a:r>
            <a:r>
              <a:rPr lang="fi-FI" dirty="0" err="1"/>
              <a:t>QStyle</a:t>
            </a:r>
            <a:r>
              <a:rPr lang="fi-FI" dirty="0"/>
              <a:t> </a:t>
            </a:r>
            <a:r>
              <a:rPr lang="fi-FI" dirty="0" err="1"/>
              <a:t>Co-exist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B9F0B-BBD8-8443-B9EB-560CA9EB1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866180"/>
          </a:xfrm>
        </p:spPr>
        <p:txBody>
          <a:bodyPr>
            <a:normAutofit/>
          </a:bodyPr>
          <a:lstStyle/>
          <a:p>
            <a:r>
              <a:rPr lang="fi-FI" dirty="0" err="1"/>
              <a:t>Internally</a:t>
            </a:r>
            <a:r>
              <a:rPr lang="fi-FI" dirty="0"/>
              <a:t>,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QStyleSheetStyle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baseStyle</a:t>
            </a:r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initialize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fi-FI" dirty="0"/>
          </a:p>
          <a:p>
            <a:pPr lvl="1"/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set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, it </a:t>
            </a:r>
            <a:r>
              <a:rPr lang="fi-FI" dirty="0" err="1"/>
              <a:t>becomes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base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fi-FI" dirty="0"/>
          </a:p>
          <a:p>
            <a:r>
              <a:rPr lang="fi-FI" dirty="0" err="1"/>
              <a:t>Drawing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in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QstyleSheetStyle</a:t>
            </a:r>
            <a:r>
              <a:rPr lang="fi-FI" dirty="0"/>
              <a:t>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it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element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base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it</a:t>
            </a:r>
          </a:p>
          <a:p>
            <a:pPr marL="357187" lvl="1" indent="0">
              <a:buNone/>
            </a:pP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sheet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set </a:t>
            </a:r>
            <a:r>
              <a:rPr lang="fi-FI" dirty="0" err="1"/>
              <a:t>any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mandate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QstyleSheetStyle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, </a:t>
            </a:r>
            <a:r>
              <a:rPr lang="fi-FI" dirty="0" err="1"/>
              <a:t>methods</a:t>
            </a:r>
            <a:r>
              <a:rPr lang="fi-FI" dirty="0"/>
              <a:t> in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called</a:t>
            </a:r>
            <a:endParaRPr lang="fi-FI" dirty="0"/>
          </a:p>
          <a:p>
            <a:pPr lvl="1"/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manual</a:t>
            </a:r>
            <a:r>
              <a:rPr lang="fi-FI" dirty="0"/>
              <a:t> </a:t>
            </a:r>
            <a:r>
              <a:rPr lang="fi-FI" dirty="0" err="1"/>
              <a:t>checking</a:t>
            </a:r>
            <a:r>
              <a:rPr lang="fi-FI" dirty="0"/>
              <a:t> of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drawing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determined</a:t>
            </a:r>
            <a:endParaRPr lang="fi-FI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CD7DC1-E4B1-7244-946F-7A0BEB124922}"/>
              </a:ext>
            </a:extLst>
          </p:cNvPr>
          <p:cNvSpPr txBox="1">
            <a:spLocks/>
          </p:cNvSpPr>
          <p:nvPr/>
        </p:nvSpPr>
        <p:spPr>
          <a:xfrm>
            <a:off x="397692" y="2435630"/>
            <a:ext cx="8174026" cy="19784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bool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baseStyleCanDraw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hasBackground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()-&gt;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brush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.style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NoBrush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pixmap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.isNull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pixmap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.isNull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hasGradientBackground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StyleFeature_BackgroundGradient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StyleFeature_BackgroundColor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095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6304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6D49DE-DE36-EF49-8166-04380AF3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AC64F-4DAB-9B4D-AF96-B612B828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7D0F6-7EB7-5E46-A5AE-4C512BBF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Can Style </a:t>
            </a:r>
            <a:r>
              <a:rPr lang="fi-FI" dirty="0" err="1"/>
              <a:t>Sheets</a:t>
            </a:r>
            <a:r>
              <a:rPr lang="fi-FI" dirty="0"/>
              <a:t> And </a:t>
            </a:r>
            <a:r>
              <a:rPr lang="fi-FI" dirty="0" err="1"/>
              <a:t>QStyle</a:t>
            </a:r>
            <a:r>
              <a:rPr lang="fi-FI" dirty="0"/>
              <a:t> </a:t>
            </a:r>
            <a:r>
              <a:rPr lang="fi-FI" dirty="0" err="1"/>
              <a:t>Co-exist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B9F0B-BBD8-8443-B9EB-560CA9EB1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866180"/>
          </a:xfrm>
        </p:spPr>
        <p:txBody>
          <a:bodyPr>
            <a:normAutofit/>
          </a:bodyPr>
          <a:lstStyle/>
          <a:p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sheets</a:t>
            </a:r>
            <a:endParaRPr lang="fi-FI" dirty="0"/>
          </a:p>
          <a:p>
            <a:r>
              <a:rPr lang="fi-FI" dirty="0" err="1"/>
              <a:t>Reimplement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conflict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dirty="0"/>
              <a:t>.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try</a:t>
            </a:r>
            <a:endParaRPr lang="fi-FI" dirty="0"/>
          </a:p>
          <a:p>
            <a:pPr lvl="1"/>
            <a:r>
              <a:rPr lang="fi-FI" dirty="0" err="1"/>
              <a:t>Remove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sheet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cause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, and </a:t>
            </a:r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functionality</a:t>
            </a:r>
            <a:r>
              <a:rPr lang="fi-FI" dirty="0"/>
              <a:t> in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class</a:t>
            </a:r>
            <a:endParaRPr lang="fi-F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whole</a:t>
            </a:r>
            <a:r>
              <a:rPr lang="fi-FI" dirty="0"/>
              <a:t> </a:t>
            </a:r>
            <a:r>
              <a:rPr lang="fi-FI" dirty="0" err="1"/>
              <a:t>widget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sheet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/>
              <a:t>It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guaranteed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QStyleSheetStyle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stay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in </a:t>
            </a:r>
            <a:r>
              <a:rPr lang="fi-FI" dirty="0" err="1"/>
              <a:t>future</a:t>
            </a:r>
            <a:r>
              <a:rPr lang="fi-FI" dirty="0"/>
              <a:t> </a:t>
            </a:r>
            <a:r>
              <a:rPr lang="fi-FI" dirty="0" err="1"/>
              <a:t>versions</a:t>
            </a:r>
            <a:r>
              <a:rPr lang="fi-FI" dirty="0"/>
              <a:t> of </a:t>
            </a:r>
            <a:r>
              <a:rPr lang="fi-FI" dirty="0" err="1"/>
              <a:t>Qt</a:t>
            </a:r>
            <a:endParaRPr lang="fi-FI" dirty="0"/>
          </a:p>
          <a:p>
            <a:pPr lvl="1"/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style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break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switching</a:t>
            </a:r>
            <a:r>
              <a:rPr lang="fi-FI" dirty="0"/>
              <a:t> to a </a:t>
            </a:r>
            <a:r>
              <a:rPr lang="fi-FI" dirty="0" err="1"/>
              <a:t>newer</a:t>
            </a:r>
            <a:r>
              <a:rPr lang="fi-FI" dirty="0"/>
              <a:t> version of </a:t>
            </a:r>
            <a:r>
              <a:rPr lang="fi-FI" dirty="0" err="1"/>
              <a:t>Qt</a:t>
            </a:r>
            <a:endParaRPr lang="fi-FI" dirty="0"/>
          </a:p>
          <a:p>
            <a:pPr lvl="1"/>
            <a:r>
              <a:rPr lang="fi-FI" dirty="0" err="1"/>
              <a:t>Not</a:t>
            </a:r>
            <a:r>
              <a:rPr lang="fi-FI" dirty="0"/>
              <a:t> a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probable</a:t>
            </a:r>
            <a:r>
              <a:rPr lang="fi-FI" dirty="0"/>
              <a:t> </a:t>
            </a:r>
            <a:r>
              <a:rPr lang="fi-FI" dirty="0" err="1"/>
              <a:t>scenario</a:t>
            </a:r>
            <a:r>
              <a:rPr lang="fi-FI" dirty="0"/>
              <a:t>, </a:t>
            </a:r>
            <a:r>
              <a:rPr lang="fi-FI" dirty="0" err="1"/>
              <a:t>though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265041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Integration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Excellent tool to preview style sheets </a:t>
            </a:r>
          </a:p>
          <a:p>
            <a:endParaRPr lang="en-US" dirty="0"/>
          </a:p>
          <a:p>
            <a:r>
              <a:rPr lang="en-US" dirty="0"/>
              <a:t>Right-click on any widget 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i="1" dirty="0"/>
              <a:t>Change </a:t>
            </a:r>
            <a:r>
              <a:rPr lang="en-US" i="1" dirty="0" err="1"/>
              <a:t>styleSheet</a:t>
            </a:r>
            <a:r>
              <a:rPr lang="en-US" i="1" dirty="0"/>
              <a:t>..</a:t>
            </a:r>
          </a:p>
          <a:p>
            <a:endParaRPr lang="en-US" dirty="0"/>
          </a:p>
          <a:p>
            <a:r>
              <a:rPr lang="en-US" dirty="0"/>
              <a:t>Includes syntax highlighter and validator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09" y="1034427"/>
            <a:ext cx="4097882" cy="1752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475" y="2663888"/>
            <a:ext cx="3726414" cy="2777529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0E36966D-4018-734C-9407-F44C4E6F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522977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Describe the Qt paint path at the high level.</a:t>
            </a:r>
          </a:p>
          <a:p>
            <a:r>
              <a:rPr lang="en-US" dirty="0"/>
              <a:t>What is the role of the paint device? </a:t>
            </a:r>
          </a:p>
          <a:p>
            <a:r>
              <a:rPr lang="en-US" dirty="0"/>
              <a:t>What kind of paint device classes does Qt have?</a:t>
            </a:r>
          </a:p>
          <a:p>
            <a:r>
              <a:rPr lang="en-US" dirty="0"/>
              <a:t>What is </a:t>
            </a:r>
            <a:r>
              <a:rPr lang="en-US" dirty="0" err="1">
                <a:latin typeface="Courier New"/>
                <a:cs typeface="Courier New"/>
              </a:rPr>
              <a:t>QWindow</a:t>
            </a:r>
            <a:r>
              <a:rPr lang="en-US" dirty="0"/>
              <a:t>? How is it related to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?</a:t>
            </a:r>
          </a:p>
          <a:p>
            <a:r>
              <a:rPr lang="en-US" dirty="0"/>
              <a:t>What kind of paint function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has?</a:t>
            </a:r>
          </a:p>
          <a:p>
            <a:r>
              <a:rPr lang="en-US" dirty="0"/>
              <a:t>You want to use GPU to accelerate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drawing? Is it possible? If it is, how to accelerate the painting?</a:t>
            </a:r>
          </a:p>
          <a:p>
            <a:r>
              <a:rPr lang="en-US" dirty="0"/>
              <a:t>How widgets can be styled?</a:t>
            </a:r>
          </a:p>
          <a:p>
            <a:r>
              <a:rPr lang="en-US" dirty="0"/>
              <a:t>How widgets are styled with style sheets?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FE7A463-B1DA-E641-AD34-B4F74C33D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4826434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provides a 2D paint toolkit supporting</a:t>
            </a:r>
          </a:p>
          <a:p>
            <a:pPr lvl="1"/>
            <a:r>
              <a:rPr lang="en-US" dirty="0"/>
              <a:t>Pen and brush settings</a:t>
            </a:r>
          </a:p>
          <a:p>
            <a:pPr lvl="1"/>
            <a:r>
              <a:rPr lang="en-US" dirty="0"/>
              <a:t>Transformations</a:t>
            </a:r>
          </a:p>
          <a:p>
            <a:pPr lvl="1"/>
            <a:r>
              <a:rPr lang="en-US" dirty="0"/>
              <a:t>Gradient colors</a:t>
            </a:r>
          </a:p>
          <a:p>
            <a:pPr lvl="1"/>
            <a:r>
              <a:rPr lang="en-US" dirty="0"/>
              <a:t>Image composition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can be used to paint to any paint device (widget, image, </a:t>
            </a:r>
            <a:r>
              <a:rPr lang="en-US" dirty="0" err="1"/>
              <a:t>opengl</a:t>
            </a:r>
            <a:r>
              <a:rPr lang="en-US" dirty="0"/>
              <a:t> frame buffer object)</a:t>
            </a:r>
          </a:p>
          <a:p>
            <a:endParaRPr lang="en-US" dirty="0"/>
          </a:p>
          <a:p>
            <a:r>
              <a:rPr lang="en-US" dirty="0"/>
              <a:t>Paint devices use different paint engines</a:t>
            </a:r>
          </a:p>
          <a:p>
            <a:pPr lvl="1"/>
            <a:r>
              <a:rPr lang="en-US" dirty="0"/>
              <a:t>Paint engine converts all or some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paint primitives to device-specific primitives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=&gt; OpenGL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9122" y="735263"/>
            <a:ext cx="0" cy="3090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endParaRPr lang="en-US" spc="-30" dirty="0">
              <a:latin typeface="Open Sans Light"/>
              <a:cs typeface="Open Sans Light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0B121E6-D4B6-A348-AC26-962D69AC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742108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Project Task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92293" cy="3784985"/>
          </a:xfrm>
        </p:spPr>
        <p:txBody>
          <a:bodyPr>
            <a:normAutofit/>
          </a:bodyPr>
          <a:lstStyle/>
          <a:p>
            <a:r>
              <a:rPr lang="en-US" dirty="0"/>
              <a:t>Tasks (in </a:t>
            </a:r>
            <a:r>
              <a:rPr lang="en-US" dirty="0" err="1"/>
              <a:t>QtCreator</a:t>
            </a:r>
            <a:r>
              <a:rPr lang="en-US" dirty="0"/>
              <a:t> Welcome mode, look for ‘Style Sheet Example’)</a:t>
            </a:r>
          </a:p>
          <a:p>
            <a:pPr lvl="1"/>
            <a:r>
              <a:rPr lang="en-US" dirty="0"/>
              <a:t>Investigate style sheet </a:t>
            </a:r>
          </a:p>
          <a:p>
            <a:pPr lvl="1"/>
            <a:r>
              <a:rPr lang="en-US" dirty="0"/>
              <a:t>Modify style sheet</a:t>
            </a:r>
          </a:p>
          <a:p>
            <a:pPr lvl="1"/>
            <a:r>
              <a:rPr lang="en-US" dirty="0"/>
              <a:t>Remove style sheet</a:t>
            </a:r>
          </a:p>
          <a:p>
            <a:pPr lvl="2"/>
            <a:r>
              <a:rPr lang="en-US" dirty="0"/>
              <a:t>and implement your own </a:t>
            </a:r>
          </a:p>
          <a:p>
            <a:endParaRPr lang="en-US" dirty="0"/>
          </a:p>
          <a:p>
            <a:r>
              <a:rPr lang="en-US" dirty="0"/>
              <a:t>Example does not save changes</a:t>
            </a:r>
          </a:p>
          <a:p>
            <a:pPr lvl="1"/>
            <a:r>
              <a:rPr lang="en-US" dirty="0"/>
              <a:t>Use designer for this. </a:t>
            </a:r>
          </a:p>
          <a:p>
            <a:endParaRPr lang="en-US" dirty="0"/>
          </a:p>
          <a:p>
            <a:r>
              <a:rPr lang="en-US" dirty="0"/>
              <a:t>Edit style sheet using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File -&gt; Edit </a:t>
            </a:r>
            <a:r>
              <a:rPr lang="en-US" dirty="0" err="1">
                <a:latin typeface="Courier New"/>
                <a:cs typeface="Courier New"/>
              </a:rPr>
              <a:t>StyleSheet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07" y="1370838"/>
            <a:ext cx="3058007" cy="2913295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A8C9E18-1CC9-214C-8404-520015ED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059202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Creation</a:t>
            </a:r>
          </a:p>
        </p:txBody>
      </p:sp>
    </p:spTree>
    <p:extLst>
      <p:ext uri="{BB962C8B-B14F-4D97-AF65-F5344CB8AC3E}">
        <p14:creationId xmlns:p14="http://schemas.microsoft.com/office/powerpoint/2010/main" val="35531461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Windows</a:t>
            </a:r>
          </a:p>
          <a:p>
            <a:r>
              <a:rPr lang="en-US" dirty="0"/>
              <a:t>Settings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Translation for Developers </a:t>
            </a:r>
          </a:p>
          <a:p>
            <a:r>
              <a:rPr lang="en-US" dirty="0"/>
              <a:t>Deploying Qt Applications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8CE1018-9E1A-2647-BCAA-E8454208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0867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QGroupBox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box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QGroupBox</a:t>
            </a:r>
            <a:r>
              <a:rPr lang="en-US" dirty="0">
                <a:latin typeface="Courier New"/>
                <a:cs typeface="Courier New"/>
              </a:rPr>
              <a:t>("Your Options", parent);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... set layout and add widgets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- checkbox in title </a:t>
            </a:r>
          </a:p>
          <a:p>
            <a:r>
              <a:rPr lang="en-US" b="1" dirty="0" err="1">
                <a:latin typeface="Courier New"/>
                <a:cs typeface="Courier New"/>
              </a:rPr>
              <a:t>QTabWidget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tab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QTabWidget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tab-&gt;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icon, "Tab 1");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connect(tab, SIGNAL(</a:t>
            </a:r>
            <a:r>
              <a:rPr lang="en-US" dirty="0" err="1">
                <a:latin typeface="Courier New"/>
                <a:cs typeface="Courier New"/>
              </a:rPr>
              <a:t>currentChanged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setCurrentWidget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2"/>
            <a:r>
              <a:rPr lang="en-US" dirty="0"/>
              <a:t>Displays page associated by widget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setTabPosition</a:t>
            </a:r>
            <a:r>
              <a:rPr lang="en-US" dirty="0">
                <a:latin typeface="Courier New"/>
                <a:cs typeface="Courier New"/>
              </a:rPr>
              <a:t>( position )  </a:t>
            </a:r>
          </a:p>
          <a:p>
            <a:pPr lvl="2"/>
            <a:r>
              <a:rPr lang="en-US" dirty="0"/>
              <a:t>Defines where tabs are drawn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setTabsClosable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</a:t>
            </a:r>
          </a:p>
          <a:p>
            <a:pPr lvl="2"/>
            <a:r>
              <a:rPr lang="en-US" dirty="0"/>
              <a:t>Adds close buttons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4" name="Picture 3" descr="organizer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71" y="1192563"/>
            <a:ext cx="2948096" cy="301342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D3C0756-9190-6E46-97DE-A0B74C5E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629615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create an application to show fundamental concepts </a:t>
            </a:r>
          </a:p>
          <a:p>
            <a:endParaRPr lang="en-US" b="1" dirty="0"/>
          </a:p>
          <a:p>
            <a:r>
              <a:rPr lang="en-US" b="1" dirty="0"/>
              <a:t>Main Window: </a:t>
            </a:r>
            <a:r>
              <a:rPr lang="en-US" dirty="0"/>
              <a:t>How a typical main window is structured</a:t>
            </a:r>
          </a:p>
          <a:p>
            <a:r>
              <a:rPr lang="en-US" b="1" dirty="0"/>
              <a:t>Settings: </a:t>
            </a:r>
            <a:r>
              <a:rPr lang="en-US" dirty="0"/>
              <a:t>Store/Restore application settings</a:t>
            </a:r>
          </a:p>
          <a:p>
            <a:r>
              <a:rPr lang="en-US" b="1" dirty="0"/>
              <a:t>Resources: </a:t>
            </a:r>
            <a:r>
              <a:rPr lang="en-US" dirty="0"/>
              <a:t>Adding icons and other files to your application </a:t>
            </a:r>
          </a:p>
          <a:p>
            <a:r>
              <a:rPr lang="en-US" b="1" dirty="0"/>
              <a:t>Translation: </a:t>
            </a:r>
            <a:r>
              <a:rPr lang="en-US" dirty="0"/>
              <a:t>Short overview of internationalization</a:t>
            </a:r>
          </a:p>
          <a:p>
            <a:r>
              <a:rPr lang="en-US" b="1" dirty="0"/>
              <a:t>Deployment: </a:t>
            </a:r>
            <a:r>
              <a:rPr lang="en-US" dirty="0"/>
              <a:t>Distributing your application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AED4338-441A-9747-B389-0854E89B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025739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Main Windows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42347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Application Ingredients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window with </a:t>
            </a:r>
          </a:p>
          <a:p>
            <a:pPr lvl="1"/>
            <a:r>
              <a:rPr lang="en-US" dirty="0"/>
              <a:t>Menu bar </a:t>
            </a:r>
          </a:p>
          <a:p>
            <a:pPr lvl="1"/>
            <a:r>
              <a:rPr lang="en-US" dirty="0"/>
              <a:t>Tool bar, Status bar</a:t>
            </a:r>
          </a:p>
          <a:p>
            <a:pPr lvl="1"/>
            <a:r>
              <a:rPr lang="en-US" dirty="0"/>
              <a:t>Central widget</a:t>
            </a:r>
          </a:p>
          <a:p>
            <a:pPr lvl="1"/>
            <a:r>
              <a:rPr lang="en-US" dirty="0"/>
              <a:t>Often a dock window </a:t>
            </a:r>
          </a:p>
          <a:p>
            <a:r>
              <a:rPr lang="en-US" dirty="0"/>
              <a:t>Settings (saving state) </a:t>
            </a:r>
          </a:p>
          <a:p>
            <a:r>
              <a:rPr lang="en-US" dirty="0"/>
              <a:t>Resources (</a:t>
            </a:r>
            <a:r>
              <a:rPr lang="en-US" dirty="0" err="1"/>
              <a:t>e.g</a:t>
            </a:r>
            <a:r>
              <a:rPr lang="en-US" dirty="0"/>
              <a:t> icons) </a:t>
            </a:r>
          </a:p>
          <a:p>
            <a:r>
              <a:rPr lang="en-US" dirty="0"/>
              <a:t>Translation</a:t>
            </a:r>
          </a:p>
          <a:p>
            <a:r>
              <a:rPr lang="en-US" dirty="0"/>
              <a:t>Load/Save documents 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Not a complete list </a:t>
            </a:r>
            <a:endParaRPr lang="en-US" dirty="0"/>
          </a:p>
        </p:txBody>
      </p:sp>
      <p:pic>
        <p:nvPicPr>
          <p:cNvPr id="4" name="Picture 3" descr="mainwin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3" y="1192563"/>
            <a:ext cx="4361533" cy="336442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44C7632-6F21-6147-A44A-101A8A35D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832012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Window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/>
              <a:t>: main application window </a:t>
            </a:r>
          </a:p>
          <a:p>
            <a:r>
              <a:rPr lang="en-US" dirty="0"/>
              <a:t>Has own layout </a:t>
            </a:r>
          </a:p>
          <a:p>
            <a:pPr lvl="1"/>
            <a:r>
              <a:rPr lang="en-US" dirty="0"/>
              <a:t>Central Widget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QDockWidget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QStatusBar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/>
              <a:t>Central Widget</a:t>
            </a:r>
          </a:p>
          <a:p>
            <a:pPr lvl="1"/>
            <a:r>
              <a:rPr lang="en-US" b="1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1"/>
            <a:r>
              <a:rPr lang="en-US" dirty="0"/>
              <a:t>Just any widget object </a:t>
            </a:r>
          </a:p>
        </p:txBody>
      </p:sp>
      <p:pic>
        <p:nvPicPr>
          <p:cNvPr id="4" name="Picture 3" descr="mainwindow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17" y="1370838"/>
            <a:ext cx="3213949" cy="290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ex-main-window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82B593AB-B9AD-1C49-89B9-24B950D5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85745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Actions - </a:t>
            </a:r>
            <a:r>
              <a:rPr lang="en-US" dirty="0" err="1">
                <a:latin typeface="Courier New"/>
                <a:cs typeface="Courier New"/>
              </a:rPr>
              <a:t>QAction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Action is an abstract user interface command </a:t>
            </a:r>
            <a:endParaRPr lang="en-US" dirty="0"/>
          </a:p>
          <a:p>
            <a:r>
              <a:rPr lang="en-US" dirty="0"/>
              <a:t>Emits signal triggered on execution </a:t>
            </a:r>
          </a:p>
          <a:p>
            <a:pPr lvl="1"/>
            <a:r>
              <a:rPr lang="en-US" dirty="0"/>
              <a:t>Connected slot performs action </a:t>
            </a:r>
          </a:p>
          <a:p>
            <a:r>
              <a:rPr lang="en-US" dirty="0"/>
              <a:t>Added to menus, toolbar, key shortcuts </a:t>
            </a:r>
          </a:p>
          <a:p>
            <a:r>
              <a:rPr lang="en-US" dirty="0"/>
              <a:t>Each performs same way </a:t>
            </a:r>
          </a:p>
          <a:p>
            <a:pPr lvl="1"/>
            <a:r>
              <a:rPr lang="en-US" dirty="0"/>
              <a:t>Regardless of user interface used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302001"/>
            <a:ext cx="8093590" cy="1693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action-&gt;</a:t>
            </a:r>
            <a:r>
              <a:rPr lang="en-US" sz="1200" dirty="0" err="1">
                <a:latin typeface="Courier New"/>
                <a:cs typeface="Courier New"/>
              </a:rPr>
              <a:t>setIcon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open.png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action-&gt;</a:t>
            </a:r>
            <a:r>
              <a:rPr lang="en-US" sz="1200" dirty="0" err="1">
                <a:latin typeface="Courier New"/>
                <a:cs typeface="Courier New"/>
              </a:rPr>
              <a:t>setShortcut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QKeySequence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action-&gt;</a:t>
            </a:r>
            <a:r>
              <a:rPr lang="en-US" sz="1200" dirty="0" err="1">
                <a:latin typeface="Courier New"/>
                <a:cs typeface="Courier New"/>
              </a:rPr>
              <a:t>setStatusTip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connect(action,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triggered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onOpen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(action);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(action);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744607A-9670-EF46-BBA9-EE87E03F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965443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QAction</a:t>
            </a:r>
            <a:r>
              <a:rPr lang="en-US" dirty="0"/>
              <a:t> Capabilities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/>
              <a:t>Enables disables actions </a:t>
            </a:r>
          </a:p>
          <a:p>
            <a:pPr lvl="1"/>
            <a:r>
              <a:rPr lang="en-US" dirty="0"/>
              <a:t>In menu and toolbars, etc...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/>
              <a:t>Switches checkable state (on/off)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toggles checked state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/>
              <a:t>Stores data with the action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9E026C0-C0DA-F146-B65D-75710EBE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090290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Menu Bar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QMenuBar</a:t>
            </a:r>
            <a:r>
              <a:rPr lang="en-US" dirty="0"/>
              <a:t>: a horizontal menu bar </a:t>
            </a:r>
          </a:p>
          <a:p>
            <a:r>
              <a:rPr lang="en-US" b="1" dirty="0" err="1">
                <a:latin typeface="Courier New"/>
                <a:cs typeface="Courier New"/>
              </a:rPr>
              <a:t>QMenu</a:t>
            </a:r>
            <a:r>
              <a:rPr lang="en-US" dirty="0"/>
              <a:t>: represents a menu </a:t>
            </a:r>
          </a:p>
          <a:p>
            <a:pPr lvl="1"/>
            <a:r>
              <a:rPr lang="en-US" dirty="0"/>
              <a:t>Indicates action state</a:t>
            </a:r>
          </a:p>
          <a:p>
            <a:r>
              <a:rPr lang="en-US" b="1" dirty="0" err="1">
                <a:latin typeface="Courier New"/>
                <a:cs typeface="Courier New"/>
              </a:rPr>
              <a:t>QAction</a:t>
            </a:r>
            <a:r>
              <a:rPr lang="en-US" dirty="0"/>
              <a:t>: menu items added to </a:t>
            </a:r>
            <a:r>
              <a:rPr lang="en-US" b="1" dirty="0" err="1">
                <a:latin typeface="Courier New"/>
                <a:cs typeface="Courier New"/>
              </a:rPr>
              <a:t>QMenu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891278"/>
            <a:ext cx="8093590" cy="1537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setupMenuBar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QMenuBar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menuBar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bar-&gt;</a:t>
            </a:r>
            <a:r>
              <a:rPr lang="en-US" sz="1200" dirty="0" err="1">
                <a:latin typeface="Courier New"/>
                <a:cs typeface="Courier New"/>
              </a:rPr>
              <a:t>addMenu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"&amp;File"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menu-&gt;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menu-&gt;</a:t>
            </a:r>
            <a:r>
              <a:rPr lang="en-US" sz="1200" dirty="0" err="1">
                <a:latin typeface="Courier New"/>
                <a:cs typeface="Courier New"/>
              </a:rPr>
              <a:t>addSeparator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subMenu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menu-&gt;</a:t>
            </a:r>
            <a:r>
              <a:rPr lang="en-US" sz="1200" dirty="0" err="1">
                <a:latin typeface="Courier New"/>
                <a:cs typeface="Courier New"/>
              </a:rPr>
              <a:t>addMenu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"Sub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Menu"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…</a:t>
            </a:r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4" name="Picture 3" descr="menu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99" y="1316747"/>
            <a:ext cx="2213191" cy="462963"/>
          </a:xfrm>
          <a:prstGeom prst="rect">
            <a:avLst/>
          </a:prstGeom>
        </p:spPr>
      </p:pic>
      <p:pic>
        <p:nvPicPr>
          <p:cNvPr id="7" name="Picture 6" descr="me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41" y="1928957"/>
            <a:ext cx="1900621" cy="827213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9C50169-EF5F-9D44-89C6-D8E6EB22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130249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Toolbars - </a:t>
            </a:r>
            <a:r>
              <a:rPr lang="en-US" dirty="0" err="1"/>
              <a:t>QToolBar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Movable panel…</a:t>
            </a:r>
          </a:p>
          <a:p>
            <a:pPr lvl="1"/>
            <a:r>
              <a:rPr lang="en-US" dirty="0"/>
              <a:t>Contains set of controls</a:t>
            </a:r>
          </a:p>
          <a:p>
            <a:pPr lvl="1"/>
            <a:r>
              <a:rPr lang="en-US" dirty="0"/>
              <a:t>Can be horizontal or vertical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 toolbar ) </a:t>
            </a:r>
          </a:p>
          <a:p>
            <a:pPr lvl="1"/>
            <a:r>
              <a:rPr lang="en-US" dirty="0"/>
              <a:t>Adds toolbar to main window </a:t>
            </a:r>
          </a:p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Adds section splitter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 action ) </a:t>
            </a:r>
          </a:p>
          <a:p>
            <a:pPr lvl="1"/>
            <a:r>
              <a:rPr lang="en-US" dirty="0"/>
              <a:t>Adds action to toolbar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(widget) </a:t>
            </a:r>
          </a:p>
          <a:p>
            <a:pPr lvl="1"/>
            <a:r>
              <a:rPr lang="en-US" dirty="0"/>
              <a:t>Adds widget to toolbar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4219594"/>
            <a:ext cx="8093590" cy="877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"File"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bar-&gt;</a:t>
            </a:r>
            <a:r>
              <a:rPr lang="en-US" sz="1200" dirty="0" err="1">
                <a:latin typeface="Courier New"/>
                <a:cs typeface="Courier New"/>
              </a:rPr>
              <a:t>addSeparator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bar-&gt;</a:t>
            </a:r>
            <a:r>
              <a:rPr lang="en-US" sz="1200" dirty="0" err="1">
                <a:latin typeface="Courier New"/>
                <a:cs typeface="Courier New"/>
              </a:rPr>
              <a:t>addWidget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QLineEdit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"Find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8" name="Picture 7" descr="tool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67" y="1370838"/>
            <a:ext cx="3213100" cy="330200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899F42A9-AE69-3143-9988-95EBE19B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3013661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QToolButton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Quick-access button to commands or options </a:t>
            </a:r>
          </a:p>
          <a:p>
            <a:r>
              <a:rPr lang="en-US" dirty="0"/>
              <a:t>Used when adding action to </a:t>
            </a:r>
            <a:r>
              <a:rPr lang="en-US" dirty="0" err="1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Can be used instead </a:t>
            </a:r>
            <a:r>
              <a:rPr lang="en-US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Different visual appearance!</a:t>
            </a:r>
          </a:p>
          <a:p>
            <a:r>
              <a:rPr lang="en-US" dirty="0"/>
              <a:t>Advantage: allows to attach action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120958"/>
            <a:ext cx="8093590" cy="1541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setDefaultAction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have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Shows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indicator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button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setPopupMode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MenuButtonPopup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Control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over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icon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placements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setToolButtonStyle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ToolButtonTextUnderIcon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EB9ABFF-28D5-7844-A98A-35455C88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812789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Status Bar - </a:t>
            </a:r>
            <a:r>
              <a:rPr lang="en-US" dirty="0" err="1"/>
              <a:t>QStatusBar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bar</a:t>
            </a:r>
          </a:p>
          <a:p>
            <a:pPr lvl="1"/>
            <a:r>
              <a:rPr lang="en-US" dirty="0"/>
              <a:t>Suitable for presenting status information </a:t>
            </a:r>
          </a:p>
          <a:p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 message, timeout )</a:t>
            </a:r>
          </a:p>
          <a:p>
            <a:pPr lvl="1"/>
            <a:r>
              <a:rPr lang="en-US" dirty="0"/>
              <a:t>Displays temporary message for specified </a:t>
            </a:r>
            <a:r>
              <a:rPr lang="en-US" dirty="0" err="1"/>
              <a:t>milli</a:t>
            </a:r>
            <a:r>
              <a:rPr lang="en-US" dirty="0"/>
              <a:t>-seconds </a:t>
            </a:r>
          </a:p>
          <a:p>
            <a:r>
              <a:rPr lang="en-US" dirty="0" err="1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Removes any temporary message </a:t>
            </a:r>
          </a:p>
          <a:p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or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addPermanentWidget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Normal, permanent messages displayed by widget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1"/>
            <a:ext cx="8093590" cy="803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createStatusBar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QStatusBar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statusBar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bar-&gt;</a:t>
            </a:r>
            <a:r>
              <a:rPr lang="en-US" sz="1200" dirty="0" err="1">
                <a:latin typeface="Courier New"/>
                <a:cs typeface="Courier New"/>
              </a:rPr>
              <a:t>showMessage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"Ready"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bar-&gt;</a:t>
            </a:r>
            <a:r>
              <a:rPr lang="en-US" sz="1200" dirty="0" err="1">
                <a:latin typeface="Courier New"/>
                <a:cs typeface="Courier New"/>
              </a:rPr>
              <a:t>addWidget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QLabel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"Label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StatusBar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4" name="Picture 3" descr="status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50" y="1370839"/>
            <a:ext cx="3635817" cy="354925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CEA1C3D-5E76-1140-B3EA-F8111F03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53069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combo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combo-&gt;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("Option 1", data);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connect(combo, SIGNAL(activated(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QVariant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data = combo-&gt;</a:t>
            </a:r>
            <a:r>
              <a:rPr lang="en-US" dirty="0" err="1">
                <a:latin typeface="Courier New"/>
                <a:cs typeface="Courier New"/>
              </a:rPr>
              <a:t>itemData</a:t>
            </a:r>
            <a:r>
              <a:rPr lang="en-US" dirty="0">
                <a:latin typeface="Courier New"/>
                <a:cs typeface="Courier New"/>
              </a:rPr>
              <a:t>(index);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setCurrentIndex</a:t>
            </a:r>
            <a:r>
              <a:rPr lang="en-US" dirty="0">
                <a:latin typeface="Courier New"/>
                <a:cs typeface="Courier New"/>
              </a:rPr>
              <a:t>( index ) </a:t>
            </a:r>
          </a:p>
          <a:p>
            <a:r>
              <a:rPr lang="en-US" b="1" dirty="0" err="1">
                <a:latin typeface="Courier New"/>
                <a:cs typeface="Courier New"/>
              </a:rPr>
              <a:t>QListWidget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list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</a:t>
            </a:r>
            <a:r>
              <a:rPr lang="en-US" dirty="0">
                <a:latin typeface="Courier New"/>
                <a:cs typeface="Courier New"/>
              </a:rPr>
              <a:t>(parent);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list-&gt;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("Item 1");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ownership of items with list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tem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("Item 2", list); item-&gt;</a:t>
            </a:r>
            <a:r>
              <a:rPr lang="en-US" dirty="0" err="1">
                <a:latin typeface="Courier New"/>
                <a:cs typeface="Courier New"/>
              </a:rPr>
              <a:t>setCheckState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::Checked);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connect(list, SIGNAL(</a:t>
            </a:r>
            <a:r>
              <a:rPr lang="en-US" dirty="0" err="1">
                <a:latin typeface="Courier New"/>
                <a:cs typeface="Courier New"/>
              </a:rPr>
              <a:t>itemActivated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*)) 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UserRole</a:t>
            </a:r>
            <a:r>
              <a:rPr lang="en-US" dirty="0">
                <a:latin typeface="Courier New"/>
                <a:cs typeface="Courier New"/>
              </a:rPr>
              <a:t>, data) </a:t>
            </a:r>
          </a:p>
          <a:p>
            <a:r>
              <a:rPr lang="en-US" i="1" dirty="0"/>
              <a:t>Other Item Widgets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QTableWidget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QTreeWidget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8" name="Picture 7" descr="item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10" y="595899"/>
            <a:ext cx="2733609" cy="3430411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CB4A2B1-AEDD-1445-AB3C-CDDE1436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696906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Dock Windows - </a:t>
            </a:r>
            <a:r>
              <a:rPr lang="en-US" dirty="0" err="1"/>
              <a:t>QDockWidget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docked into main window 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DockWidgetArea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enum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Left, Right, Top, Bottom dock areas </a:t>
            </a:r>
          </a:p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(corner, area) </a:t>
            </a:r>
          </a:p>
          <a:p>
            <a:pPr lvl="1"/>
            <a:r>
              <a:rPr lang="en-US" dirty="0"/>
              <a:t>Sets area to occupy specified corner </a:t>
            </a:r>
          </a:p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(options) </a:t>
            </a:r>
          </a:p>
          <a:p>
            <a:pPr lvl="1"/>
            <a:r>
              <a:rPr lang="en-US" dirty="0"/>
              <a:t>Specifies docking behavior (animated, nested, tabbed,...)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1"/>
            <a:ext cx="8093590" cy="1120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createDockWidget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*dock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"Title"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dock-&gt;</a:t>
            </a:r>
            <a:r>
              <a:rPr lang="en-US" sz="1200" dirty="0" err="1">
                <a:latin typeface="Courier New"/>
                <a:cs typeface="Courier New"/>
              </a:rPr>
              <a:t>setAllowedAreas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(dock);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dock-&gt;</a:t>
            </a:r>
            <a:r>
              <a:rPr lang="en-US" sz="1200" dirty="0" err="1">
                <a:latin typeface="Courier New"/>
                <a:cs typeface="Courier New"/>
              </a:rPr>
              <a:t>setWidget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(widget);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addDockWidget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dock);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do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3" y="1370839"/>
            <a:ext cx="2868074" cy="194964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1E4A425-090E-5549-97FB-8AD73213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286783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QMenu</a:t>
            </a:r>
            <a:r>
              <a:rPr lang="en-US" dirty="0"/>
              <a:t> and Context Menus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Launch via event handler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MyWidget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(event) {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m_contextMenu</a:t>
            </a:r>
            <a:r>
              <a:rPr lang="en-US" dirty="0">
                <a:latin typeface="Courier New"/>
                <a:cs typeface="Courier New"/>
              </a:rPr>
              <a:t>-&gt;exec(event-&gt;</a:t>
            </a:r>
            <a:r>
              <a:rPr lang="en-US" dirty="0" err="1">
                <a:latin typeface="Courier New"/>
                <a:cs typeface="Courier New"/>
              </a:rPr>
              <a:t>globalPos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endParaRPr lang="en-US" dirty="0"/>
          </a:p>
          <a:p>
            <a:r>
              <a:rPr lang="en-US" dirty="0"/>
              <a:t>Or signal </a:t>
            </a:r>
            <a:r>
              <a:rPr lang="en-US" dirty="0" err="1">
                <a:latin typeface="Courier New"/>
                <a:cs typeface="Courier New"/>
              </a:rPr>
              <a:t>customContextMenuRequested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Connect to signal to show context menu </a:t>
            </a:r>
          </a:p>
          <a:p>
            <a:endParaRPr lang="en-US" dirty="0"/>
          </a:p>
          <a:p>
            <a:r>
              <a:rPr lang="en-US" dirty="0"/>
              <a:t>Or via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::actions() </a:t>
            </a:r>
            <a:r>
              <a:rPr lang="en-US" dirty="0"/>
              <a:t>list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(action)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setContextMenuPolicy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ActionsContextMenu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/>
              <a:t>Displays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::actions()</a:t>
            </a:r>
            <a:r>
              <a:rPr lang="en-US" dirty="0"/>
              <a:t> as context menu </a:t>
            </a:r>
          </a:p>
        </p:txBody>
      </p:sp>
      <p:pic>
        <p:nvPicPr>
          <p:cNvPr id="4" name="Picture 3" descr="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35" y="1370838"/>
            <a:ext cx="1941666" cy="845077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E2DAECF-94CD-6F47-A569-AF77250E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096994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setWindowModified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setWindowTitle</a:t>
            </a:r>
            <a:r>
              <a:rPr lang="en-US" dirty="0">
                <a:latin typeface="Courier New"/>
                <a:cs typeface="Courier New"/>
              </a:rPr>
              <a:t>(...)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menuBar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statusBar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(...)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addDockWidget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(...)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QAction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setShortcuts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setStatusTip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signaltriggered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addMenu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>
                <a:latin typeface="Courier New"/>
                <a:cs typeface="Courier New"/>
              </a:rPr>
              <a:t>QStatusBar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91D895F-88D4-864D-9824-28DDA1ED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72826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Text Editor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text editor with </a:t>
            </a:r>
          </a:p>
          <a:p>
            <a:pPr lvl="1"/>
            <a:r>
              <a:rPr lang="en-US" i="1" dirty="0"/>
              <a:t>load</a:t>
            </a:r>
            <a:r>
              <a:rPr lang="en-US" dirty="0"/>
              <a:t>, </a:t>
            </a:r>
            <a:r>
              <a:rPr lang="en-US" i="1" dirty="0"/>
              <a:t>save</a:t>
            </a:r>
            <a:r>
              <a:rPr lang="en-US" dirty="0"/>
              <a:t>, </a:t>
            </a:r>
            <a:r>
              <a:rPr lang="en-US" i="1" dirty="0"/>
              <a:t>quit</a:t>
            </a:r>
          </a:p>
          <a:p>
            <a:pPr lvl="1"/>
            <a:r>
              <a:rPr lang="en-US" i="1" dirty="0"/>
              <a:t>About </a:t>
            </a:r>
            <a:r>
              <a:rPr lang="en-US" dirty="0"/>
              <a:t>and </a:t>
            </a:r>
            <a:r>
              <a:rPr lang="en-US" i="1" dirty="0" err="1"/>
              <a:t>AboutQt</a:t>
            </a:r>
            <a:r>
              <a:rPr lang="en-US" i="1" dirty="0"/>
              <a:t> 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>
                <a:latin typeface="Courier New"/>
                <a:cs typeface="Courier New"/>
              </a:rPr>
              <a:t>QPlainTextEdit</a:t>
            </a:r>
            <a:r>
              <a:rPr lang="en-US" dirty="0"/>
              <a:t> serves for editing the text.</a:t>
            </a:r>
          </a:p>
          <a:p>
            <a:r>
              <a:rPr lang="en-US" dirty="0"/>
              <a:t>Optional: </a:t>
            </a:r>
          </a:p>
          <a:p>
            <a:pPr lvl="1"/>
            <a:r>
              <a:rPr lang="en-US" dirty="0"/>
              <a:t>Show whether the file is dirty </a:t>
            </a:r>
          </a:p>
          <a:p>
            <a:pPr lvl="1"/>
            <a:r>
              <a:rPr lang="en-US" dirty="0"/>
              <a:t>Ask the user whether to save if file is dirty when application quits </a:t>
            </a:r>
          </a:p>
          <a:p>
            <a:pPr lvl="1"/>
            <a:r>
              <a:rPr lang="en-US" dirty="0"/>
              <a:t>Make sure also to ask when window is closed via window manager </a:t>
            </a:r>
          </a:p>
          <a:p>
            <a:pPr lvl="1"/>
            <a:r>
              <a:rPr lang="en-US" dirty="0"/>
              <a:t>Show the cursor position in the status bar</a:t>
            </a:r>
          </a:p>
          <a:p>
            <a:pPr lvl="2"/>
            <a:r>
              <a:rPr lang="en-US" dirty="0"/>
              <a:t>Position is determined by cursors block and column count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lab-text-editor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11051DF-8740-D346-8BE5-F8A9E652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022940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Settings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95395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Settings - </a:t>
            </a:r>
            <a:r>
              <a:rPr lang="en-US" dirty="0" err="1"/>
              <a:t>QSettings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Configure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setOrganizationName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</a:t>
            </a:r>
            <a:r>
              <a:rPr lang="en-US" dirty="0">
                <a:latin typeface="Courier New"/>
                <a:cs typeface="Courier New"/>
              </a:rPr>
              <a:t>");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setOrganizationDomain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mycompany.com</a:t>
            </a:r>
            <a:r>
              <a:rPr lang="en-US" dirty="0">
                <a:latin typeface="Courier New"/>
                <a:cs typeface="Courier New"/>
              </a:rPr>
              <a:t>");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setApplicationName</a:t>
            </a:r>
            <a:r>
              <a:rPr lang="en-US" dirty="0">
                <a:latin typeface="Courier New"/>
                <a:cs typeface="Courier New"/>
              </a:rPr>
              <a:t>("My Application"); </a:t>
            </a:r>
          </a:p>
          <a:p>
            <a:pPr fontAlgn="auto"/>
            <a:endParaRPr lang="en-US" dirty="0"/>
          </a:p>
          <a:p>
            <a:pPr fontAlgn="auto"/>
            <a:r>
              <a:rPr lang="en-US" dirty="0"/>
              <a:t>Typical usage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QSettings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settings;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settings.setValue</a:t>
            </a:r>
            <a:r>
              <a:rPr lang="en-US" dirty="0">
                <a:latin typeface="Courier New"/>
                <a:cs typeface="Courier New"/>
              </a:rPr>
              <a:t>("group/value", 68);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</a:t>
            </a:r>
            <a:r>
              <a:rPr lang="en-US" dirty="0" err="1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DAE62A2-D443-F446-BF5C-6332F6C5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6962608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Values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Values are stored as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fontAlgn="auto"/>
            <a:endParaRPr lang="en-US" dirty="0"/>
          </a:p>
          <a:p>
            <a:pPr fontAlgn="auto"/>
            <a:r>
              <a:rPr lang="en-US" dirty="0"/>
              <a:t>Keys form hierarchies using </a:t>
            </a:r>
            <a:r>
              <a:rPr lang="en-US" dirty="0">
                <a:latin typeface="Courier New"/>
                <a:cs typeface="Courier New"/>
              </a:rPr>
              <a:t>'/’ </a:t>
            </a:r>
          </a:p>
          <a:p>
            <a:pPr lvl="1"/>
            <a:r>
              <a:rPr lang="en-US" dirty="0"/>
              <a:t>Or use </a:t>
            </a:r>
            <a:r>
              <a:rPr lang="en-US" dirty="0" err="1">
                <a:latin typeface="Courier New"/>
                <a:cs typeface="Courier New"/>
              </a:rPr>
              <a:t>beginGroup</a:t>
            </a:r>
            <a:r>
              <a:rPr lang="en-US" dirty="0">
                <a:latin typeface="Courier New"/>
                <a:cs typeface="Courier New"/>
              </a:rPr>
              <a:t>(prefix) / </a:t>
            </a:r>
            <a:r>
              <a:rPr lang="en-US" dirty="0" err="1">
                <a:latin typeface="Courier New"/>
                <a:cs typeface="Courier New"/>
              </a:rPr>
              <a:t>endGroup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value()</a:t>
            </a:r>
            <a:r>
              <a:rPr lang="en-US" dirty="0"/>
              <a:t> excepts default value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("group/value", 68).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endParaRPr lang="en-US" dirty="0"/>
          </a:p>
          <a:p>
            <a:pPr fontAlgn="auto"/>
            <a:r>
              <a:rPr lang="en-US" dirty="0"/>
              <a:t>If value not found and default not specified </a:t>
            </a:r>
          </a:p>
          <a:p>
            <a:pPr lvl="1"/>
            <a:r>
              <a:rPr lang="en-US" dirty="0"/>
              <a:t>Invalid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returned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148C0C9-14AE-E647-BF68-51455B6C8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01583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State of an Application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2"/>
          </a:xfrm>
        </p:spPr>
        <p:txBody>
          <a:bodyPr>
            <a:normAutofit/>
          </a:bodyPr>
          <a:lstStyle/>
          <a:p>
            <a:r>
              <a:rPr lang="en-US" dirty="0"/>
              <a:t>Store geometry of application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Restore geometry of application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534257"/>
            <a:ext cx="8209301" cy="1289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writeSettings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/size"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size());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3265655"/>
            <a:ext cx="8209301" cy="189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readSettings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beginGroup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resize(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"size"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sz="1200" dirty="0" err="1">
                <a:latin typeface="Courier New"/>
                <a:cs typeface="Courier New"/>
              </a:rPr>
              <a:t>toSize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move(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sz="1200" dirty="0" err="1">
                <a:latin typeface="Courier New"/>
                <a:cs typeface="Courier New"/>
              </a:rPr>
              <a:t>toPoint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endGroup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DCB9DA8-C985-D844-9970-6AF45CB4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095984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- Behind the Scenes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QSettings</a:t>
            </a:r>
            <a:r>
              <a:rPr lang="en-US" dirty="0"/>
              <a:t> is re-entrant </a:t>
            </a:r>
          </a:p>
          <a:p>
            <a:endParaRPr lang="en-US" dirty="0"/>
          </a:p>
          <a:p>
            <a:r>
              <a:rPr lang="en-US" dirty="0"/>
              <a:t>Same file can be accessed from any number of threads (processes)</a:t>
            </a:r>
          </a:p>
          <a:p>
            <a:pPr lvl="1"/>
            <a:r>
              <a:rPr lang="en-US" dirty="0"/>
              <a:t>Each thread has its own instance</a:t>
            </a:r>
          </a:p>
          <a:p>
            <a:pPr lvl="1"/>
            <a:r>
              <a:rPr lang="en-US" dirty="0"/>
              <a:t>If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in one thread set new data values,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objects in other threads see immediately new values </a:t>
            </a:r>
          </a:p>
          <a:p>
            <a:pPr lvl="2"/>
            <a:r>
              <a:rPr lang="en-US" dirty="0"/>
              <a:t>Uses </a:t>
            </a:r>
            <a:r>
              <a:rPr lang="en-US" dirty="0">
                <a:latin typeface="Courier New"/>
                <a:cs typeface="Courier New"/>
              </a:rPr>
              <a:t>Q_GLOBAL_STATIC</a:t>
            </a:r>
            <a:r>
              <a:rPr lang="en-US" dirty="0"/>
              <a:t> macro to create static objects (e.g. </a:t>
            </a:r>
            <a:r>
              <a:rPr lang="en-US" dirty="0" err="1">
                <a:latin typeface="Courier New"/>
                <a:cs typeface="Courier New"/>
              </a:rPr>
              <a:t>QConfFile</a:t>
            </a:r>
            <a:r>
              <a:rPr lang="en-US" dirty="0"/>
              <a:t> cache) in a thread-safe way</a:t>
            </a:r>
          </a:p>
          <a:p>
            <a:pPr lvl="1"/>
            <a:endParaRPr lang="en-US" dirty="0"/>
          </a:p>
          <a:p>
            <a:r>
              <a:rPr lang="en-US" dirty="0"/>
              <a:t>Settings may be accessed from multiple processes as well</a:t>
            </a:r>
          </a:p>
          <a:p>
            <a:pPr lvl="1"/>
            <a:r>
              <a:rPr lang="en-US" dirty="0"/>
              <a:t>When </a:t>
            </a:r>
            <a:r>
              <a:rPr lang="en-US" dirty="0">
                <a:latin typeface="Courier New"/>
                <a:cs typeface="Courier New"/>
              </a:rPr>
              <a:t>sync()</a:t>
            </a:r>
            <a:r>
              <a:rPr lang="en-US" dirty="0"/>
              <a:t> is called, new values written by other processes are read and new values committed to the file</a:t>
            </a:r>
          </a:p>
          <a:p>
            <a:pPr lvl="1"/>
            <a:r>
              <a:rPr lang="en-US" dirty="0"/>
              <a:t>There is no inter-process communication between processes </a:t>
            </a:r>
          </a:p>
          <a:p>
            <a:pPr lvl="1"/>
            <a:r>
              <a:rPr lang="en-US" dirty="0"/>
              <a:t>Called automatically in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destructor and by the event loop in regular intervals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ECC3236-8691-F048-88B4-4AC1C83E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514817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- Behind the Scenes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Stored in platform specific format </a:t>
            </a:r>
            <a:endParaRPr lang="en-US" sz="1400" dirty="0"/>
          </a:p>
          <a:p>
            <a:pPr lvl="1"/>
            <a:r>
              <a:rPr lang="en-US" sz="1200" dirty="0"/>
              <a:t>Unix :INI files </a:t>
            </a:r>
            <a:endParaRPr lang="en-US" dirty="0"/>
          </a:p>
          <a:p>
            <a:pPr lvl="1"/>
            <a:r>
              <a:rPr lang="en-US" dirty="0"/>
              <a:t>Windows: System registry </a:t>
            </a:r>
          </a:p>
          <a:p>
            <a:pPr lvl="1"/>
            <a:r>
              <a:rPr lang="en-US" dirty="0" err="1"/>
              <a:t>MacOS</a:t>
            </a:r>
            <a:r>
              <a:rPr lang="en-US" dirty="0"/>
              <a:t>: </a:t>
            </a:r>
            <a:r>
              <a:rPr lang="en-US" dirty="0" err="1"/>
              <a:t>CFPreferences</a:t>
            </a:r>
            <a:r>
              <a:rPr lang="en-US" dirty="0"/>
              <a:t> API </a:t>
            </a:r>
          </a:p>
          <a:p>
            <a:endParaRPr lang="en-US" i="1" dirty="0"/>
          </a:p>
          <a:p>
            <a:r>
              <a:rPr lang="en-US" i="1" dirty="0"/>
              <a:t>Value lookup will search several locations </a:t>
            </a:r>
            <a:endParaRPr lang="en-US" dirty="0"/>
          </a:p>
          <a:p>
            <a:pPr lvl="1"/>
            <a:r>
              <a:rPr lang="en-US" dirty="0"/>
              <a:t>User-specific location </a:t>
            </a:r>
          </a:p>
          <a:p>
            <a:pPr lvl="2"/>
            <a:r>
              <a:rPr lang="en-US" dirty="0"/>
              <a:t>for application </a:t>
            </a:r>
          </a:p>
          <a:p>
            <a:pPr lvl="2"/>
            <a:r>
              <a:rPr lang="en-US" dirty="0"/>
              <a:t>for applications by organization </a:t>
            </a:r>
          </a:p>
          <a:p>
            <a:pPr lvl="1"/>
            <a:r>
              <a:rPr lang="en-US" dirty="0"/>
              <a:t>System-wide location </a:t>
            </a:r>
          </a:p>
          <a:p>
            <a:pPr lvl="2"/>
            <a:r>
              <a:rPr lang="en-US" dirty="0"/>
              <a:t>for application </a:t>
            </a:r>
          </a:p>
          <a:p>
            <a:pPr lvl="2"/>
            <a:r>
              <a:rPr lang="en-US" dirty="0"/>
              <a:t>for applications by organization </a:t>
            </a:r>
          </a:p>
          <a:p>
            <a:endParaRPr lang="en-US" sz="2000" dirty="0"/>
          </a:p>
          <a:p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creation is cheap! Use on stack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82CB4E2-CCCF-D34D-9F08-3B2F98AE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9065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QToolBox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Column of tabbed widget items </a:t>
            </a:r>
          </a:p>
          <a:p>
            <a:r>
              <a:rPr lang="en-US" b="1" dirty="0" err="1">
                <a:latin typeface="Courier New"/>
                <a:cs typeface="Courier New"/>
              </a:rPr>
              <a:t>QDateEdit</a:t>
            </a:r>
            <a:r>
              <a:rPr lang="en-US" b="1" dirty="0"/>
              <a:t>, </a:t>
            </a:r>
            <a:r>
              <a:rPr lang="en-US" b="1" dirty="0" err="1">
                <a:latin typeface="Courier New"/>
                <a:cs typeface="Courier New"/>
              </a:rPr>
              <a:t>QTimeEdit</a:t>
            </a:r>
            <a:r>
              <a:rPr lang="en-US" b="1" dirty="0"/>
              <a:t>, </a:t>
            </a:r>
            <a:r>
              <a:rPr lang="en-US" b="1" dirty="0" err="1">
                <a:latin typeface="Courier New"/>
                <a:cs typeface="Courier New"/>
              </a:rPr>
              <a:t>QDateTimeEdit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Widget for editing date and times </a:t>
            </a:r>
          </a:p>
          <a:p>
            <a:r>
              <a:rPr lang="en-US" b="1" dirty="0" err="1">
                <a:latin typeface="Courier New"/>
                <a:cs typeface="Courier New"/>
              </a:rPr>
              <a:t>QCalendarWidget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Monthly calendar widget </a:t>
            </a:r>
          </a:p>
          <a:p>
            <a:r>
              <a:rPr lang="en-US" b="1" dirty="0" err="1">
                <a:latin typeface="Courier New"/>
                <a:cs typeface="Courier New"/>
              </a:rPr>
              <a:t>QToolButton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Quick-access button to commands </a:t>
            </a:r>
          </a:p>
          <a:p>
            <a:r>
              <a:rPr lang="en-US" b="1" dirty="0" err="1">
                <a:latin typeface="Courier New"/>
                <a:cs typeface="Courier New"/>
              </a:rPr>
              <a:t>QSplitter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Implements a splitter widget </a:t>
            </a:r>
          </a:p>
          <a:p>
            <a:r>
              <a:rPr lang="en-US" b="1" dirty="0" err="1">
                <a:latin typeface="Courier New"/>
                <a:cs typeface="Courier New"/>
              </a:rPr>
              <a:t>QStackedWidget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Stack of widgets</a:t>
            </a:r>
          </a:p>
          <a:p>
            <a:pPr lvl="1"/>
            <a:r>
              <a:rPr lang="en-US" dirty="0"/>
              <a:t>Only one widget visible at a time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0BF3645-AFE6-8F45-87A7-C7E56407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3243178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Resources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69467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System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Platform-independent mechanism for storing binary files</a:t>
            </a:r>
          </a:p>
          <a:p>
            <a:pPr lvl="1"/>
            <a:r>
              <a:rPr lang="en-US" dirty="0"/>
              <a:t>Not limited to images </a:t>
            </a:r>
          </a:p>
          <a:p>
            <a:endParaRPr lang="en-US" dirty="0"/>
          </a:p>
          <a:p>
            <a:r>
              <a:rPr lang="en-US" dirty="0"/>
              <a:t>Resource files stored in application's executable</a:t>
            </a:r>
          </a:p>
          <a:p>
            <a:endParaRPr lang="en-US" dirty="0"/>
          </a:p>
          <a:p>
            <a:r>
              <a:rPr lang="en-US" dirty="0"/>
              <a:t>Useful if application requires files </a:t>
            </a:r>
          </a:p>
          <a:p>
            <a:pPr lvl="1"/>
            <a:r>
              <a:rPr lang="en-US" dirty="0"/>
              <a:t>E.g. icons, translation files, sounds</a:t>
            </a:r>
          </a:p>
          <a:p>
            <a:pPr lvl="1"/>
            <a:r>
              <a:rPr lang="en-US" dirty="0"/>
              <a:t>Don't risk of losing files, easier deployment </a:t>
            </a:r>
          </a:p>
        </p:txBody>
      </p:sp>
      <p:pic>
        <p:nvPicPr>
          <p:cNvPr id="4" name="Picture 3" descr="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75" y="2690395"/>
            <a:ext cx="4446433" cy="2322763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E0FC448-6AD7-1B4C-B08F-D0869235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479510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Resources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specified in .</a:t>
            </a:r>
            <a:r>
              <a:rPr lang="en-US" dirty="0" err="1"/>
              <a:t>qrc</a:t>
            </a:r>
            <a:r>
              <a:rPr lang="en-US" dirty="0"/>
              <a:t> file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Resources are accessible with ':’ prefix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ourier New"/>
                <a:cs typeface="Courier New"/>
              </a:rPr>
              <a:t>":/images/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”</a:t>
            </a:r>
          </a:p>
          <a:p>
            <a:pPr lvl="1"/>
            <a:r>
              <a:rPr lang="en-US" dirty="0"/>
              <a:t>Simply use resource path instead of file name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(":/images/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/>
              <a:t>To compile resource, edit .pro file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RESOURCES += </a:t>
            </a:r>
            <a:r>
              <a:rPr lang="en-US" dirty="0" err="1">
                <a:latin typeface="Courier New"/>
                <a:cs typeface="Courier New"/>
              </a:rPr>
              <a:t>application.qrc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/>
              <a:t> produces make rules to generate binary file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1701945"/>
            <a:ext cx="8093590" cy="1205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&lt;!</a:t>
            </a:r>
            <a:r>
              <a:rPr lang="en-US" sz="1200" dirty="0">
                <a:latin typeface="Courier New"/>
                <a:cs typeface="Courier New"/>
              </a:rPr>
              <a:t>DOCTYPE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RCC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&gt;&lt;</a:t>
            </a:r>
            <a:r>
              <a:rPr lang="en-US" sz="1200" dirty="0">
                <a:latin typeface="Courier New"/>
                <a:cs typeface="Courier New"/>
              </a:rPr>
              <a:t>RCC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version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"1.0"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qresource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&lt;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images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copy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png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&lt;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images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cut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png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sz="1200" dirty="0" err="1">
                <a:latin typeface="Courier New"/>
                <a:cs typeface="Courier New"/>
              </a:rPr>
              <a:t>qresource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sz="1200" dirty="0">
                <a:latin typeface="Courier New"/>
                <a:cs typeface="Courier New"/>
              </a:rPr>
              <a:t>RCC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C5F73B9-4E6B-324F-8811-B1594BB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60400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Specifics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Prefix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 prefix="/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"&gt; </a:t>
            </a:r>
          </a:p>
          <a:p>
            <a:pPr lvl="1"/>
            <a:r>
              <a:rPr lang="en-US" dirty="0"/>
              <a:t>File accessible via </a:t>
            </a:r>
            <a:r>
              <a:rPr lang="en-US" dirty="0">
                <a:latin typeface="Courier New"/>
                <a:cs typeface="Courier New"/>
              </a:rPr>
              <a:t>":/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/...” </a:t>
            </a:r>
          </a:p>
          <a:p>
            <a:r>
              <a:rPr lang="en-US" dirty="0"/>
              <a:t>Aliases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&lt;file alias="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"&gt;images/</a:t>
            </a:r>
            <a:r>
              <a:rPr lang="en-US" dirty="0" err="1">
                <a:latin typeface="Courier New"/>
                <a:cs typeface="Courier New"/>
              </a:rPr>
              <a:t>scissors.png</a:t>
            </a:r>
            <a:r>
              <a:rPr lang="en-US" dirty="0">
                <a:latin typeface="Courier New"/>
                <a:cs typeface="Courier New"/>
              </a:rPr>
              <a:t>&lt;/file&gt;</a:t>
            </a:r>
          </a:p>
          <a:p>
            <a:pPr lvl="1"/>
            <a:r>
              <a:rPr lang="en-US" dirty="0"/>
              <a:t>File accessible via </a:t>
            </a:r>
            <a:r>
              <a:rPr lang="en-US" dirty="0">
                <a:latin typeface="Courier New"/>
                <a:cs typeface="Courier New"/>
              </a:rPr>
              <a:t>":/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 </a:t>
            </a:r>
          </a:p>
          <a:p>
            <a:r>
              <a:rPr lang="en-US" dirty="0"/>
              <a:t>Static Libraries and Resources </a:t>
            </a:r>
          </a:p>
          <a:p>
            <a:pPr lvl="1"/>
            <a:r>
              <a:rPr lang="en-US" dirty="0"/>
              <a:t>Need to force initialization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Q_INIT_RESOURCE(</a:t>
            </a:r>
            <a:r>
              <a:rPr lang="en-US" dirty="0" err="1">
                <a:latin typeface="Courier New"/>
                <a:cs typeface="Courier New"/>
              </a:rPr>
              <a:t>basename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/>
              <a:t>Loading resources at runtime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rcc</a:t>
            </a:r>
            <a:r>
              <a:rPr lang="en-US" dirty="0"/>
              <a:t> to create binary and register resource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rcc</a:t>
            </a:r>
            <a:r>
              <a:rPr lang="en-US" dirty="0">
                <a:latin typeface="Courier New"/>
                <a:cs typeface="Courier New"/>
              </a:rPr>
              <a:t> -binary </a:t>
            </a:r>
            <a:r>
              <a:rPr lang="en-US" dirty="0" err="1">
                <a:latin typeface="Courier New"/>
                <a:cs typeface="Courier New"/>
              </a:rPr>
              <a:t>data.qrc</a:t>
            </a:r>
            <a:r>
              <a:rPr lang="en-US" dirty="0">
                <a:latin typeface="Courier New"/>
                <a:cs typeface="Courier New"/>
              </a:rPr>
              <a:t> -o </a:t>
            </a:r>
            <a:r>
              <a:rPr lang="en-US" dirty="0" err="1">
                <a:latin typeface="Courier New"/>
                <a:cs typeface="Courier New"/>
              </a:rPr>
              <a:t>data.rcc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registerResource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data.rcc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/>
              <a:t>Traverse resource tree using </a:t>
            </a:r>
            <a:r>
              <a:rPr lang="en-US" dirty="0" err="1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(":/")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E08E258-F1CF-CD45-9F2A-39D08B39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0269934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Upgrade Editor to Use Resources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your previous editor, to use Qt resource system for icons </a:t>
            </a:r>
          </a:p>
          <a:p>
            <a:endParaRPr lang="en-US" dirty="0"/>
          </a:p>
          <a:p>
            <a:r>
              <a:rPr lang="en-US" dirty="0"/>
              <a:t>Tip: You can use QtCreator to create QRC files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422AD70-ADA4-A343-A2A1-E58F5663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470863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Translation for Developers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6405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This is by no means a complete guide! </a:t>
            </a:r>
            <a:endParaRPr lang="en-US" dirty="0"/>
          </a:p>
          <a:p>
            <a:r>
              <a:rPr lang="en-US" dirty="0"/>
              <a:t>Internationalization(i18n)</a:t>
            </a:r>
          </a:p>
          <a:p>
            <a:pPr lvl="1"/>
            <a:r>
              <a:rPr lang="en-US" dirty="0"/>
              <a:t>Designing applications to be adaptable to languages and regions without engineering changes. </a:t>
            </a:r>
          </a:p>
          <a:p>
            <a:r>
              <a:rPr lang="en-US" dirty="0"/>
              <a:t>Localization(l10n)</a:t>
            </a:r>
          </a:p>
          <a:p>
            <a:pPr lvl="1"/>
            <a:r>
              <a:rPr lang="en-US" dirty="0"/>
              <a:t>Adapting applications for region by adding components and translations </a:t>
            </a:r>
          </a:p>
          <a:p>
            <a:r>
              <a:rPr lang="en-US" dirty="0"/>
              <a:t>Qt supports the whole process: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/>
              <a:t> supports </a:t>
            </a:r>
            <a:r>
              <a:rPr lang="en-US" dirty="0" err="1"/>
              <a:t>unicode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On-screen texts 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Number and date formats (</a:t>
            </a:r>
            <a:r>
              <a:rPr lang="en-US" dirty="0" err="1">
                <a:latin typeface="Courier New"/>
                <a:cs typeface="Courier New"/>
              </a:rPr>
              <a:t>QLocale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Icons loading (Resource System)</a:t>
            </a:r>
          </a:p>
          <a:p>
            <a:pPr lvl="1"/>
            <a:r>
              <a:rPr lang="en-US" dirty="0"/>
              <a:t>Translation tool (Qt Linguist)</a:t>
            </a:r>
          </a:p>
          <a:p>
            <a:pPr lvl="1"/>
            <a:r>
              <a:rPr lang="en-US" dirty="0"/>
              <a:t>LTR and RTL text, layout and widgets (e.g. Arabic) </a:t>
            </a:r>
          </a:p>
          <a:p>
            <a:pPr lvl="1"/>
            <a:r>
              <a:rPr lang="en-US" dirty="0"/>
              <a:t>Plural handling (1 file vs. 2 files)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12763B6-D92A-3847-9688-126D555C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739503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Translation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lupdate</a:t>
            </a:r>
            <a:r>
              <a:rPr lang="en-US" b="1" dirty="0"/>
              <a:t> </a:t>
            </a:r>
            <a:r>
              <a:rPr lang="en-US" dirty="0"/>
              <a:t>- scan C++ and .</a:t>
            </a:r>
            <a:r>
              <a:rPr lang="en-US" dirty="0" err="1"/>
              <a:t>ui</a:t>
            </a:r>
            <a:r>
              <a:rPr lang="en-US" dirty="0"/>
              <a:t> files for strings. Create/update .</a:t>
            </a:r>
            <a:r>
              <a:rPr lang="en-US" dirty="0" err="1"/>
              <a:t>ts</a:t>
            </a:r>
            <a:r>
              <a:rPr lang="en-US" dirty="0"/>
              <a:t> file</a:t>
            </a:r>
          </a:p>
          <a:p>
            <a:r>
              <a:rPr lang="en-US" b="1" dirty="0"/>
              <a:t>linguist </a:t>
            </a:r>
            <a:r>
              <a:rPr lang="en-US" dirty="0"/>
              <a:t>- edit .</a:t>
            </a:r>
            <a:r>
              <a:rPr lang="en-US" dirty="0" err="1"/>
              <a:t>ts</a:t>
            </a:r>
            <a:r>
              <a:rPr lang="en-US" dirty="0"/>
              <a:t> file for adding translations</a:t>
            </a:r>
          </a:p>
          <a:p>
            <a:r>
              <a:rPr lang="en-US" b="1" dirty="0" err="1"/>
              <a:t>lrelease</a:t>
            </a:r>
            <a:r>
              <a:rPr lang="en-US" b="1" dirty="0"/>
              <a:t> </a:t>
            </a:r>
            <a:r>
              <a:rPr lang="en-US" dirty="0"/>
              <a:t>- read .</a:t>
            </a:r>
            <a:r>
              <a:rPr lang="en-US" dirty="0" err="1"/>
              <a:t>ts</a:t>
            </a:r>
            <a:r>
              <a:rPr lang="en-US" dirty="0"/>
              <a:t> and creates .</a:t>
            </a:r>
            <a:r>
              <a:rPr lang="en-US" dirty="0" err="1"/>
              <a:t>qm</a:t>
            </a:r>
            <a:r>
              <a:rPr lang="en-US" dirty="0"/>
              <a:t> file for release</a:t>
            </a:r>
          </a:p>
          <a:p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char *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srcTxt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char *disambiguation = 0,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n = -1)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dirty="0"/>
              <a:t>Mark translatable strings in C++ code</a:t>
            </a:r>
          </a:p>
          <a:p>
            <a:pPr lvl="1"/>
            <a:r>
              <a:rPr lang="en-US" dirty="0"/>
              <a:t>combine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for dynamic text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3430597"/>
            <a:ext cx="8093590" cy="747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setWindowTitle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"File: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Line: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comment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translation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staff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"Name: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%2”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51A6E0F-1667-2743-ACB5-A4DBBAE7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590089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Process </a:t>
            </a:r>
          </a:p>
        </p:txBody>
      </p:sp>
      <p:pic>
        <p:nvPicPr>
          <p:cNvPr id="5" name="Picture 4" descr="transl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6" y="797125"/>
            <a:ext cx="6230655" cy="439811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6E8B839-ECA1-4549-80F6-38DA77C7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3297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Local-Aware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QLocale</a:t>
            </a:r>
            <a:r>
              <a:rPr lang="en-US" dirty="0">
                <a:latin typeface="Courier New"/>
                <a:cs typeface="Courier New"/>
              </a:rPr>
              <a:t> (Locale 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()) </a:t>
            </a:r>
            <a:r>
              <a:rPr lang="en-US" dirty="0"/>
              <a:t>makes your applications locale-aware</a:t>
            </a:r>
          </a:p>
          <a:p>
            <a:pPr lvl="1"/>
            <a:r>
              <a:rPr lang="en-US" dirty="0"/>
              <a:t>Supports converting numbers to strings with different locale formatting</a:t>
            </a:r>
          </a:p>
          <a:p>
            <a:pPr lvl="1"/>
            <a:r>
              <a:rPr lang="en-US" dirty="0"/>
              <a:t>Possible to get the system locale and set the default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fin = 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fi_FI</a:t>
            </a:r>
            <a:r>
              <a:rPr lang="en-US" dirty="0">
                <a:latin typeface="Courier New"/>
                <a:cs typeface="Courier New"/>
              </a:rPr>
              <a:t>”);</a:t>
            </a:r>
            <a:endParaRPr lang="en-US" dirty="0"/>
          </a:p>
          <a:p>
            <a:r>
              <a:rPr lang="en-US" dirty="0"/>
              <a:t>Numbers </a:t>
            </a:r>
          </a:p>
          <a:p>
            <a:pPr lvl="1"/>
            <a:r>
              <a:rPr lang="en-US" dirty="0"/>
              <a:t>Use %L1 to format a parameter according to the current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(“%L1 “).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someNumber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/>
              <a:t>Dates and Times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(“Today is %1”).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(Date().</a:t>
            </a:r>
            <a:r>
              <a:rPr lang="en-US" dirty="0" err="1">
                <a:latin typeface="Courier New"/>
                <a:cs typeface="Courier New"/>
              </a:rPr>
              <a:t>toLocaleString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()));</a:t>
            </a:r>
          </a:p>
          <a:p>
            <a:r>
              <a:rPr lang="en-US" dirty="0"/>
              <a:t>Currencies</a:t>
            </a:r>
          </a:p>
          <a:p>
            <a:pPr lvl="1"/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QLocale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fi-FI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currencySymbol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E1A2818-C13B-B248-95A8-5D02FEAB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69148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Layout Management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03555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Translate Editor to Your Locale Language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 our existing editor</a:t>
            </a:r>
          </a:p>
          <a:p>
            <a:endParaRPr lang="en-US" dirty="0"/>
          </a:p>
          <a:p>
            <a:r>
              <a:rPr lang="en-US" dirty="0"/>
              <a:t>In the handout you will find a list of translation words</a:t>
            </a:r>
          </a:p>
          <a:p>
            <a:endParaRPr lang="en-US" dirty="0"/>
          </a:p>
          <a:p>
            <a:r>
              <a:rPr lang="en-US" dirty="0"/>
              <a:t>Use two character language code, e.g. de for German</a:t>
            </a:r>
          </a:p>
          <a:p>
            <a:endParaRPr lang="en-US" dirty="0"/>
          </a:p>
          <a:p>
            <a:r>
              <a:rPr lang="en-US" dirty="0"/>
              <a:t>Tip: You can use Qt Linguist to edit translations 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F2C5CFB-2AB9-6046-A9FE-86104B94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726298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Deploying Qt Applications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03056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Deploying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Linking </a:t>
            </a:r>
          </a:p>
          <a:p>
            <a:pPr lvl="1"/>
            <a:r>
              <a:rPr lang="en-US" dirty="0"/>
              <a:t>Results in stand-alone executable </a:t>
            </a:r>
          </a:p>
          <a:p>
            <a:pPr lvl="1"/>
            <a:r>
              <a:rPr lang="en-US" dirty="0"/>
              <a:t>+ Only few files to deploy </a:t>
            </a:r>
          </a:p>
          <a:p>
            <a:pPr lvl="1"/>
            <a:r>
              <a:rPr lang="en-US" dirty="0"/>
              <a:t>− </a:t>
            </a:r>
            <a:r>
              <a:rPr lang="en-US" dirty="0" err="1"/>
              <a:t>Executables</a:t>
            </a:r>
            <a:r>
              <a:rPr lang="en-US" dirty="0"/>
              <a:t> are large </a:t>
            </a:r>
          </a:p>
          <a:p>
            <a:pPr lvl="1"/>
            <a:r>
              <a:rPr lang="en-US" dirty="0"/>
              <a:t>− No flexibility </a:t>
            </a:r>
          </a:p>
          <a:p>
            <a:pPr lvl="1"/>
            <a:r>
              <a:rPr lang="en-US" dirty="0"/>
              <a:t>− You cannot deploy plugins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Shared Libraries </a:t>
            </a:r>
          </a:p>
          <a:p>
            <a:pPr lvl="1"/>
            <a:r>
              <a:rPr lang="en-US" dirty="0"/>
              <a:t>+ Can deploy plugins </a:t>
            </a:r>
          </a:p>
          <a:p>
            <a:pPr lvl="1"/>
            <a:r>
              <a:rPr lang="en-US" dirty="0"/>
              <a:t>+ Qt libs shared between applications </a:t>
            </a:r>
          </a:p>
          <a:p>
            <a:pPr lvl="1"/>
            <a:r>
              <a:rPr lang="en-US" dirty="0"/>
              <a:t>+ Smaller, more flexible </a:t>
            </a:r>
            <a:r>
              <a:rPr lang="en-US" dirty="0" err="1"/>
              <a:t>executables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− More files to deploy </a:t>
            </a:r>
          </a:p>
          <a:p>
            <a:endParaRPr lang="en-US" dirty="0"/>
          </a:p>
          <a:p>
            <a:r>
              <a:rPr lang="en-US" dirty="0"/>
              <a:t>Qt is by default compiled as shared library </a:t>
            </a:r>
          </a:p>
          <a:p>
            <a:endParaRPr lang="en-US" dirty="0"/>
          </a:p>
          <a:p>
            <a:r>
              <a:rPr lang="en-US" dirty="0"/>
              <a:t>If Qt is pre-installed on system </a:t>
            </a:r>
          </a:p>
          <a:p>
            <a:pPr lvl="1"/>
            <a:r>
              <a:rPr lang="en-US" dirty="0"/>
              <a:t>Use shared libraries approach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8287D81-380A-F843-AA7D-05DEB3C3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363948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Static Linkage Version </a:t>
            </a:r>
          </a:p>
          <a:p>
            <a:endParaRPr lang="en-US" dirty="0"/>
          </a:p>
          <a:p>
            <a:r>
              <a:rPr lang="en-US" dirty="0"/>
              <a:t>Build Qt statically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$QTDIR/configure -static &lt;your other options&gt;</a:t>
            </a:r>
          </a:p>
          <a:p>
            <a:pPr lvl="1"/>
            <a:r>
              <a:rPr lang="en-US" dirty="0"/>
              <a:t>Specify required options (e.g. </a:t>
            </a:r>
            <a:r>
              <a:rPr lang="en-US" dirty="0" err="1"/>
              <a:t>sqldrivers</a:t>
            </a:r>
            <a:r>
              <a:rPr lang="en-US" dirty="0"/>
              <a:t>) </a:t>
            </a:r>
          </a:p>
          <a:p>
            <a:r>
              <a:rPr lang="en-US" dirty="0"/>
              <a:t>Link application against Qt</a:t>
            </a:r>
          </a:p>
          <a:p>
            <a:r>
              <a:rPr lang="en-US" dirty="0"/>
              <a:t>Check that application runs stand-alone </a:t>
            </a:r>
          </a:p>
          <a:p>
            <a:pPr lvl="1"/>
            <a:r>
              <a:rPr lang="en-US" dirty="0"/>
              <a:t>Copy application to machine without Qt and run 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Shared Library Version</a:t>
            </a:r>
          </a:p>
          <a:p>
            <a:endParaRPr lang="en-US" dirty="0"/>
          </a:p>
          <a:p>
            <a:r>
              <a:rPr lang="en-US" dirty="0"/>
              <a:t>If Qt is not a system library </a:t>
            </a:r>
          </a:p>
          <a:p>
            <a:pPr lvl="1"/>
            <a:r>
              <a:rPr lang="en-US" dirty="0"/>
              <a:t>Need to redistribute Qt libs with application </a:t>
            </a:r>
          </a:p>
          <a:p>
            <a:r>
              <a:rPr lang="en-US" dirty="0"/>
              <a:t>Minimal deployment </a:t>
            </a:r>
          </a:p>
          <a:p>
            <a:pPr lvl="1"/>
            <a:r>
              <a:rPr lang="en-US" dirty="0"/>
              <a:t>Libraries used by application </a:t>
            </a:r>
          </a:p>
          <a:p>
            <a:pPr lvl="1"/>
            <a:r>
              <a:rPr lang="en-US" dirty="0"/>
              <a:t>Plugins used by Qt</a:t>
            </a:r>
          </a:p>
          <a:p>
            <a:r>
              <a:rPr lang="en-US" dirty="0"/>
              <a:t>Ensure Qt libraries use correct path to find Qt plugins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504048B-12D6-7D44-B13E-25E45A3B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267219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target platform has Qt libraries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INSTALLS</a:t>
            </a:r>
            <a:r>
              <a:rPr lang="en-US" dirty="0"/>
              <a:t> variable in the </a:t>
            </a:r>
            <a:r>
              <a:rPr lang="en-US" b="1" dirty="0"/>
              <a:t>.pro </a:t>
            </a:r>
            <a:r>
              <a:rPr lang="en-US" dirty="0"/>
              <a:t>file to install any files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addLibraryPath</a:t>
            </a:r>
            <a:r>
              <a:rPr lang="en-US" dirty="0">
                <a:latin typeface="Courier New"/>
                <a:cs typeface="Courier New"/>
              </a:rPr>
              <a:t>()/</a:t>
            </a:r>
            <a:r>
              <a:rPr lang="en-US" dirty="0" err="1">
                <a:latin typeface="Courier New"/>
                <a:cs typeface="Courier New"/>
              </a:rPr>
              <a:t>setLibraryPaths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to add search path for plugins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target.files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someFille</a:t>
            </a:r>
            <a:r>
              <a:rPr lang="en-US" sz="1200" dirty="0">
                <a:latin typeface="Courier New"/>
                <a:cs typeface="Courier New"/>
              </a:rPr>
              <a:t> *.</a:t>
            </a:r>
            <a:r>
              <a:rPr lang="en-US" sz="1200" dirty="0" err="1">
                <a:latin typeface="Courier New"/>
                <a:cs typeface="Courier New"/>
              </a:rPr>
              <a:t>qml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qml.dir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installDestination</a:t>
            </a:r>
            <a:r>
              <a:rPr lang="en-US" sz="1200" dirty="0">
                <a:latin typeface="Courier New"/>
                <a:cs typeface="Courier New"/>
              </a:rPr>
              <a:t> = $$[QT_INSTALL_QML]/</a:t>
            </a:r>
            <a:r>
              <a:rPr lang="en-US" sz="1200" dirty="0" err="1">
                <a:latin typeface="Courier New"/>
                <a:cs typeface="Courier New"/>
              </a:rPr>
              <a:t>MyModule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SubName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latin typeface="Courier New"/>
                <a:cs typeface="Courier New"/>
              </a:rPr>
              <a:t> = $$</a:t>
            </a:r>
            <a:r>
              <a:rPr lang="en-US" sz="1200" dirty="0" err="1">
                <a:latin typeface="Courier New"/>
                <a:cs typeface="Courier New"/>
              </a:rPr>
              <a:t>installDestination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INSTALLS += target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detect Qt version installed on the target?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–v</a:t>
            </a:r>
          </a:p>
          <a:p>
            <a:pPr lvl="1"/>
            <a:r>
              <a:rPr lang="en-US" dirty="0"/>
              <a:t>Qt include folder</a:t>
            </a:r>
          </a:p>
          <a:p>
            <a:pPr lvl="1"/>
            <a:r>
              <a:rPr lang="en-US" dirty="0"/>
              <a:t>Platform dependent tools</a:t>
            </a:r>
          </a:p>
          <a:p>
            <a:pPr lvl="2"/>
            <a:r>
              <a:rPr lang="en-US" dirty="0"/>
              <a:t>Linux: </a:t>
            </a:r>
            <a:r>
              <a:rPr lang="en-US" b="1" dirty="0" err="1"/>
              <a:t>ldd</a:t>
            </a:r>
            <a:endParaRPr lang="en-US" dirty="0"/>
          </a:p>
          <a:p>
            <a:pPr lvl="2"/>
            <a:r>
              <a:rPr lang="en-US" dirty="0"/>
              <a:t>OSX: </a:t>
            </a:r>
            <a:r>
              <a:rPr lang="en-US" b="1" dirty="0" err="1"/>
              <a:t>otool</a:t>
            </a:r>
            <a:endParaRPr lang="en-US" dirty="0"/>
          </a:p>
          <a:p>
            <a:pPr lvl="2"/>
            <a:r>
              <a:rPr lang="en-US" dirty="0"/>
              <a:t>Windows: Dependency Walker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AE28F9F-3761-8443-B997-5F50AFF7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1910449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820873"/>
          </a:xfrm>
        </p:spPr>
        <p:txBody>
          <a:bodyPr/>
          <a:lstStyle/>
          <a:p>
            <a:r>
              <a:rPr lang="en-US" dirty="0"/>
              <a:t>Create a static build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configure –static –platform 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Create a bundle manually</a:t>
            </a:r>
          </a:p>
          <a:p>
            <a:pPr lvl="1"/>
            <a:r>
              <a:rPr lang="en-US" dirty="0"/>
              <a:t>Copy the relevant Qt libs/plugins to your bundle</a:t>
            </a:r>
          </a:p>
          <a:p>
            <a:pPr lvl="1"/>
            <a:r>
              <a:rPr lang="en-US" dirty="0"/>
              <a:t>Write a script which sets relevant environment variables and launches your application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1016" y="3224836"/>
            <a:ext cx="7917029" cy="1366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b="1" dirty="0">
                <a:latin typeface="Courier New"/>
                <a:cs typeface="Courier New"/>
              </a:rPr>
              <a:t>#!/bin/</a:t>
            </a:r>
            <a:r>
              <a:rPr lang="en-US" sz="1200" b="1" dirty="0" err="1">
                <a:latin typeface="Courier New"/>
                <a:cs typeface="Courier New"/>
              </a:rPr>
              <a:t>sh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export LD_LIBRARY_PATH=`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r>
              <a:rPr lang="en-US" sz="1200" dirty="0">
                <a:latin typeface="Courier New"/>
                <a:cs typeface="Courier New"/>
              </a:rPr>
              <a:t>`/</a:t>
            </a:r>
            <a:r>
              <a:rPr lang="en-US" sz="1200" dirty="0" err="1">
                <a:latin typeface="Courier New"/>
                <a:cs typeface="Courier New"/>
              </a:rPr>
              <a:t>qt_libs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export QML2_IMPORT_PATH=`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r>
              <a:rPr lang="en-US" sz="1200" dirty="0">
                <a:latin typeface="Courier New"/>
                <a:cs typeface="Courier New"/>
              </a:rPr>
              <a:t>`/</a:t>
            </a:r>
            <a:r>
              <a:rPr lang="en-US" sz="1200" dirty="0" err="1">
                <a:latin typeface="Courier New"/>
                <a:cs typeface="Courier New"/>
              </a:rPr>
              <a:t>qt_libs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qml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export QT_QPA_PLATFORM_PLUGIN_PATH=`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r>
              <a:rPr lang="en-US" sz="1200" dirty="0">
                <a:latin typeface="Courier New"/>
                <a:cs typeface="Courier New"/>
              </a:rPr>
              <a:t>`/</a:t>
            </a:r>
            <a:r>
              <a:rPr lang="en-US" sz="1200" dirty="0" err="1">
                <a:latin typeface="Courier New"/>
                <a:cs typeface="Courier New"/>
              </a:rPr>
              <a:t>qt_libs</a:t>
            </a:r>
            <a:r>
              <a:rPr lang="en-US" sz="1200" dirty="0">
                <a:latin typeface="Courier New"/>
                <a:cs typeface="Courier New"/>
              </a:rPr>
              <a:t>/plugins/platforms</a:t>
            </a:r>
          </a:p>
          <a:p>
            <a:r>
              <a:rPr lang="en-US" sz="1200" dirty="0">
                <a:latin typeface="Courier New"/>
                <a:cs typeface="Courier New"/>
              </a:rPr>
              <a:t>./</a:t>
            </a:r>
            <a:r>
              <a:rPr lang="en-US" sz="1200" dirty="0" err="1">
                <a:latin typeface="Courier New"/>
                <a:cs typeface="Courier New"/>
              </a:rPr>
              <a:t>MyCoolApplication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8E9A0966-233B-9343-B73B-A9FFFD33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5335782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platform-dependent (OSX, Windows) deployment tools in </a:t>
            </a:r>
            <a:r>
              <a:rPr lang="en-US" dirty="0">
                <a:latin typeface="Courier New"/>
                <a:cs typeface="Courier New"/>
              </a:rPr>
              <a:t>QTDIR/bin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macdeployqt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windeployqt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Some options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-no-plugins</a:t>
            </a:r>
            <a:r>
              <a:rPr lang="en-US" dirty="0"/>
              <a:t> (by default all release plugins will be added, if the corresponding Qt module used)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dmg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create a disk image in OSX</a:t>
            </a:r>
          </a:p>
          <a:p>
            <a:pPr lvl="1"/>
            <a:r>
              <a:rPr lang="en-US" dirty="0"/>
              <a:t>Third party libraries must be still manually copied to the bundle/added to the installation package</a:t>
            </a:r>
          </a:p>
          <a:p>
            <a:pPr lvl="1"/>
            <a:r>
              <a:rPr lang="en-US" dirty="0"/>
              <a:t>You may need to handle different architectures 32/64 bit, Intel/PowerPC etc.</a:t>
            </a:r>
          </a:p>
          <a:p>
            <a:r>
              <a:rPr lang="en-US" dirty="0"/>
              <a:t>Create a custom binary installer 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i="1" dirty="0"/>
              <a:t>package directory structure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i="1" dirty="0"/>
              <a:t>configuration file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i="1" dirty="0"/>
              <a:t>package information file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installer content and </a:t>
            </a:r>
            <a:r>
              <a:rPr lang="en-US" i="1" dirty="0"/>
              <a:t>copy</a:t>
            </a:r>
            <a:r>
              <a:rPr lang="en-US" dirty="0"/>
              <a:t> it to the package directory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binarycreator</a:t>
            </a:r>
            <a:r>
              <a:rPr lang="en-US" dirty="0"/>
              <a:t> tool to create the </a:t>
            </a:r>
            <a:r>
              <a:rPr lang="en-US" i="1" dirty="0"/>
              <a:t>installer</a:t>
            </a:r>
            <a:r>
              <a:rPr lang="en-US" dirty="0"/>
              <a:t>. The installer pages are created by using the information you provide in the configuration and package information file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7B6A249-0642-AA4B-9E55-D3B790F9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360475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benefits of using </a:t>
            </a:r>
            <a:r>
              <a:rPr lang="en-US" dirty="0" err="1"/>
              <a:t>QSettings</a:t>
            </a:r>
            <a:r>
              <a:rPr lang="en-US" dirty="0"/>
              <a:t>?</a:t>
            </a:r>
          </a:p>
          <a:p>
            <a:r>
              <a:rPr lang="en-US" dirty="0"/>
              <a:t>Would you store any application data into the settings?</a:t>
            </a:r>
          </a:p>
          <a:p>
            <a:r>
              <a:rPr lang="en-US" dirty="0"/>
              <a:t>What can be stored into the settings</a:t>
            </a:r>
          </a:p>
          <a:p>
            <a:r>
              <a:rPr lang="en-US" dirty="0"/>
              <a:t>What are the differences between built-in and external resources?</a:t>
            </a:r>
          </a:p>
          <a:p>
            <a:r>
              <a:rPr lang="en-US" dirty="0"/>
              <a:t>Can resources be localized? If yes, how localized resources are loaded?</a:t>
            </a:r>
          </a:p>
          <a:p>
            <a:r>
              <a:rPr lang="en-US" dirty="0"/>
              <a:t>How mutual exclusion is handled in settings?</a:t>
            </a:r>
          </a:p>
          <a:p>
            <a:r>
              <a:rPr lang="en-US" dirty="0"/>
              <a:t>How strings are localized?</a:t>
            </a:r>
          </a:p>
          <a:p>
            <a:r>
              <a:rPr lang="en-US" dirty="0"/>
              <a:t>What support Qt has to develop locale-aware applications?</a:t>
            </a:r>
          </a:p>
          <a:p>
            <a:r>
              <a:rPr lang="en-US" dirty="0"/>
              <a:t>What tools exist for deploying Qt programs?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294906E-299A-1D43-9006-A1DB282B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15114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Persistent application settings may be stored and loaded with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Provides synchronization between threads </a:t>
            </a:r>
          </a:p>
          <a:p>
            <a:pPr lvl="1"/>
            <a:endParaRPr lang="en-US" dirty="0"/>
          </a:p>
          <a:p>
            <a:r>
              <a:rPr lang="en-US" dirty="0"/>
              <a:t>Resources may be deployed externally or internally using resource files</a:t>
            </a:r>
          </a:p>
          <a:p>
            <a:pPr lvl="1"/>
            <a:r>
              <a:rPr lang="en-US" dirty="0"/>
              <a:t>Resource file is an XML file, defining the content of resources </a:t>
            </a:r>
          </a:p>
          <a:p>
            <a:pPr lvl="1"/>
            <a:r>
              <a:rPr lang="en-US" dirty="0"/>
              <a:t>Actually resources are files or </a:t>
            </a:r>
            <a:r>
              <a:rPr lang="en-US" dirty="0" err="1"/>
              <a:t>const</a:t>
            </a:r>
            <a:r>
              <a:rPr lang="en-US" dirty="0"/>
              <a:t> char array, depending whether they are external or internal</a:t>
            </a:r>
          </a:p>
          <a:p>
            <a:pPr lvl="1"/>
            <a:endParaRPr lang="en-US" dirty="0"/>
          </a:p>
          <a:p>
            <a:r>
              <a:rPr lang="en-US" dirty="0"/>
              <a:t>Qt applications (and widgets) support</a:t>
            </a:r>
          </a:p>
          <a:p>
            <a:pPr lvl="1"/>
            <a:r>
              <a:rPr lang="en-US" dirty="0"/>
              <a:t>String localization</a:t>
            </a:r>
          </a:p>
          <a:p>
            <a:pPr lvl="1"/>
            <a:r>
              <a:rPr lang="en-US" dirty="0"/>
              <a:t>Resource localization</a:t>
            </a:r>
          </a:p>
          <a:p>
            <a:pPr lvl="1"/>
            <a:r>
              <a:rPr lang="en-US" dirty="0"/>
              <a:t>RTL and LTR text</a:t>
            </a:r>
          </a:p>
          <a:p>
            <a:pPr lvl="1"/>
            <a:r>
              <a:rPr lang="en-US" dirty="0"/>
              <a:t>Number, date, and currency formats based on the locale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670F13F-7C73-C54C-B828-DFCB8218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5341037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Dialogs</a:t>
            </a:r>
          </a:p>
        </p:txBody>
      </p:sp>
    </p:spTree>
    <p:extLst>
      <p:ext uri="{BB962C8B-B14F-4D97-AF65-F5344CB8AC3E}">
        <p14:creationId xmlns:p14="http://schemas.microsoft.com/office/powerpoint/2010/main" val="3052791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that Contain Other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Widget</a:t>
            </a:r>
          </a:p>
          <a:p>
            <a:pPr lvl="1"/>
            <a:r>
              <a:rPr lang="en-US" dirty="0"/>
              <a:t>Aggregates other child-widgets </a:t>
            </a:r>
          </a:p>
          <a:p>
            <a:endParaRPr lang="en-US" dirty="0"/>
          </a:p>
          <a:p>
            <a:r>
              <a:rPr lang="en-US" dirty="0"/>
              <a:t>Use layouts for aggregation </a:t>
            </a:r>
          </a:p>
          <a:p>
            <a:pPr lvl="1"/>
            <a:r>
              <a:rPr lang="en-US" dirty="0"/>
              <a:t>In this example: </a:t>
            </a: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QVBoxLayout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Note: Layouts are </a:t>
            </a:r>
            <a:r>
              <a:rPr lang="en-US" i="1" dirty="0"/>
              <a:t>not </a:t>
            </a:r>
            <a:r>
              <a:rPr lang="en-US" dirty="0"/>
              <a:t>widgets </a:t>
            </a:r>
          </a:p>
          <a:p>
            <a:endParaRPr lang="en-US" dirty="0"/>
          </a:p>
          <a:p>
            <a:r>
              <a:rPr lang="en-US" dirty="0"/>
              <a:t>Layout Process </a:t>
            </a:r>
          </a:p>
          <a:p>
            <a:pPr lvl="1"/>
            <a:r>
              <a:rPr lang="en-US" dirty="0"/>
              <a:t>Add widgets to layout</a:t>
            </a:r>
          </a:p>
          <a:p>
            <a:pPr lvl="1"/>
            <a:r>
              <a:rPr lang="en-US" dirty="0"/>
              <a:t>Layouts may be nested</a:t>
            </a:r>
          </a:p>
          <a:p>
            <a:pPr lvl="1"/>
            <a:r>
              <a:rPr lang="en-US" dirty="0"/>
              <a:t>Set layout on container widget </a:t>
            </a:r>
          </a:p>
        </p:txBody>
      </p:sp>
      <p:pic>
        <p:nvPicPr>
          <p:cNvPr id="4" name="Picture 3" descr="widgetGroup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18" y="1079500"/>
            <a:ext cx="2541322" cy="328930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CB15038-7002-A942-BF21-32391AA4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419693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Dialogs </a:t>
            </a:r>
          </a:p>
          <a:p>
            <a:r>
              <a:rPr lang="en-US" dirty="0"/>
              <a:t>Common Dialogs </a:t>
            </a:r>
          </a:p>
          <a:p>
            <a:r>
              <a:rPr lang="en-US" dirty="0"/>
              <a:t>Qt Designer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79E4CD3-C5A7-F54F-8126-372E50CD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960140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Custom Dialogs </a:t>
            </a:r>
            <a:endParaRPr lang="en-US" dirty="0"/>
          </a:p>
          <a:p>
            <a:pPr lvl="1"/>
            <a:r>
              <a:rPr lang="en-US" dirty="0"/>
              <a:t>Modality </a:t>
            </a:r>
          </a:p>
          <a:p>
            <a:pPr lvl="1"/>
            <a:r>
              <a:rPr lang="en-US" dirty="0"/>
              <a:t>Inheriting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Dialog buttons </a:t>
            </a:r>
          </a:p>
          <a:p>
            <a:r>
              <a:rPr lang="en-US" b="1" dirty="0"/>
              <a:t>Predefined Dialogs </a:t>
            </a:r>
            <a:endParaRPr lang="en-US" dirty="0"/>
          </a:p>
          <a:p>
            <a:pPr lvl="1"/>
            <a:r>
              <a:rPr lang="en-US" dirty="0"/>
              <a:t>File, color, input and font dialogs </a:t>
            </a:r>
          </a:p>
          <a:p>
            <a:pPr lvl="1"/>
            <a:r>
              <a:rPr lang="en-US" dirty="0"/>
              <a:t>Message boxes</a:t>
            </a:r>
          </a:p>
          <a:p>
            <a:pPr lvl="1"/>
            <a:r>
              <a:rPr lang="en-US" dirty="0"/>
              <a:t>Progress dialogs</a:t>
            </a:r>
          </a:p>
          <a:p>
            <a:pPr lvl="1"/>
            <a:r>
              <a:rPr lang="en-US" dirty="0"/>
              <a:t>Wizard dialogs </a:t>
            </a:r>
          </a:p>
          <a:p>
            <a:r>
              <a:rPr lang="en-US" b="1" dirty="0"/>
              <a:t>Qt Designer </a:t>
            </a:r>
            <a:endParaRPr lang="en-US" dirty="0"/>
          </a:p>
          <a:p>
            <a:pPr lvl="1"/>
            <a:r>
              <a:rPr lang="en-US" dirty="0"/>
              <a:t>Design UI Forms</a:t>
            </a:r>
          </a:p>
          <a:p>
            <a:pPr lvl="1"/>
            <a:r>
              <a:rPr lang="en-US" dirty="0"/>
              <a:t>Using forms in your code </a:t>
            </a:r>
          </a:p>
          <a:p>
            <a:pPr lvl="1"/>
            <a:r>
              <a:rPr lang="en-US" dirty="0"/>
              <a:t>Dynamic form loading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EA15CF-E1E4-3F4E-9E29-F8D861CB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266777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Dialogs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79506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Windows - </a:t>
            </a:r>
            <a:r>
              <a:rPr lang="en-US" dirty="0" err="1"/>
              <a:t>QDialog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Base class of dialog window widgets </a:t>
            </a:r>
          </a:p>
          <a:p>
            <a:pPr fontAlgn="auto"/>
            <a:r>
              <a:rPr lang="en-US" dirty="0"/>
              <a:t>General Dialogs can have 2 modes </a:t>
            </a:r>
          </a:p>
          <a:p>
            <a:pPr fontAlgn="auto"/>
            <a:r>
              <a:rPr lang="en-US" dirty="0"/>
              <a:t>Modal dialog </a:t>
            </a:r>
          </a:p>
          <a:p>
            <a:pPr lvl="1"/>
            <a:r>
              <a:rPr lang="en-US" dirty="0"/>
              <a:t>Remains in foreground, until closed</a:t>
            </a:r>
          </a:p>
          <a:p>
            <a:pPr lvl="1"/>
            <a:r>
              <a:rPr lang="en-US" dirty="0"/>
              <a:t>Blocks input to remaining application </a:t>
            </a:r>
          </a:p>
          <a:p>
            <a:pPr lvl="1"/>
            <a:r>
              <a:rPr lang="en-US" dirty="0"/>
              <a:t>Example: Configuration dialog </a:t>
            </a:r>
          </a:p>
          <a:p>
            <a:pPr fontAlgn="auto"/>
            <a:r>
              <a:rPr lang="en-US" dirty="0"/>
              <a:t>Modeless dialog</a:t>
            </a:r>
          </a:p>
          <a:p>
            <a:pPr lvl="1"/>
            <a:r>
              <a:rPr lang="en-US" dirty="0"/>
              <a:t>Operates independently in application </a:t>
            </a:r>
          </a:p>
          <a:p>
            <a:pPr lvl="1"/>
            <a:r>
              <a:rPr lang="en-US" dirty="0"/>
              <a:t>Example: Find/Search dialog </a:t>
            </a:r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4027311"/>
            <a:ext cx="8209301" cy="897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setMyInput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Accepted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blocks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until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closes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dialog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027D379B-B105-D049-83BD-70CBA0E9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755092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Modeless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show()</a:t>
            </a:r>
          </a:p>
          <a:p>
            <a:pPr lvl="1"/>
            <a:r>
              <a:rPr lang="en-US" dirty="0"/>
              <a:t>Displays dialog</a:t>
            </a:r>
          </a:p>
          <a:p>
            <a:pPr lvl="1"/>
            <a:r>
              <a:rPr lang="en-US" dirty="0"/>
              <a:t>Returns control to caller </a:t>
            </a:r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300111"/>
            <a:ext cx="8209301" cy="1877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EditorWindow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find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(!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findNext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onFindNext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immediately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raise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windows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activateWindow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keyboard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focus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06008592-415C-8444-91A0-030C7745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687849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03994"/>
            <a:ext cx="8726471" cy="3784985"/>
          </a:xfrm>
        </p:spPr>
        <p:txBody>
          <a:bodyPr>
            <a:normAutofit/>
          </a:bodyPr>
          <a:lstStyle/>
          <a:p>
            <a:r>
              <a:rPr lang="en-US" dirty="0"/>
              <a:t>Inherit from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Create and layout widgets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QDialogButtonBox</a:t>
            </a:r>
            <a:r>
              <a:rPr lang="en-US" dirty="0"/>
              <a:t> for dialog buttons </a:t>
            </a:r>
          </a:p>
          <a:p>
            <a:pPr lvl="1"/>
            <a:r>
              <a:rPr lang="en-US" dirty="0"/>
              <a:t>Connect buttons to </a:t>
            </a:r>
            <a:r>
              <a:rPr lang="en-US" dirty="0">
                <a:latin typeface="Courier New"/>
                <a:cs typeface="Courier New"/>
              </a:rPr>
              <a:t>accept()/reject() </a:t>
            </a:r>
          </a:p>
          <a:p>
            <a:r>
              <a:rPr lang="en-US" dirty="0"/>
              <a:t>Override </a:t>
            </a:r>
            <a:r>
              <a:rPr lang="en-US" dirty="0">
                <a:latin typeface="Courier New"/>
                <a:cs typeface="Courier New"/>
              </a:rPr>
              <a:t>accept()/reject() </a:t>
            </a:r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786277"/>
            <a:ext cx="8209301" cy="2469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m_label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QLabel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"Input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m_edit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QLineEdit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m_box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Ok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Cancel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accepted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accept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rejected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reject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::accept()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customize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close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behaviour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isDataValid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accept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A685C98-1DCD-1A44-B9FF-0E5C3962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487144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Deletion of dialogs</a:t>
            </a:r>
          </a:p>
          <a:p>
            <a:pPr lvl="1"/>
            <a:r>
              <a:rPr lang="en-US" dirty="0"/>
              <a:t>No need to keep dialogs around forever </a:t>
            </a:r>
          </a:p>
          <a:p>
            <a:pPr lvl="1"/>
            <a:r>
              <a:rPr lang="en-US" dirty="0"/>
              <a:t>Call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Or </a:t>
            </a:r>
            <a:r>
              <a:rPr lang="en-US" dirty="0" err="1">
                <a:latin typeface="Courier New"/>
                <a:cs typeface="Courier New"/>
              </a:rPr>
              <a:t>setAttribute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WA_DeleteOnClose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/>
              <a:t>Or override </a:t>
            </a:r>
            <a:r>
              <a:rPr lang="en-US" dirty="0" err="1">
                <a:latin typeface="Courier New"/>
                <a:cs typeface="Courier New"/>
              </a:rPr>
              <a:t>closeEvent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/>
              <a:t>Dialogs with extensions: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::show()/hide() </a:t>
            </a:r>
            <a:r>
              <a:rPr lang="en-US" dirty="0"/>
              <a:t>used on extension </a:t>
            </a:r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626555"/>
            <a:ext cx="8209301" cy="1382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m_more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"&amp;More"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m_more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setCheckable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m_extension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add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extension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m_extension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-&gt;hide();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toggled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m_extension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setVisible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4" name="Picture 3" descr="extensio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952676"/>
            <a:ext cx="2732077" cy="1340425"/>
          </a:xfrm>
          <a:prstGeom prst="rect">
            <a:avLst/>
          </a:prstGeom>
        </p:spPr>
      </p:pic>
      <p:pic>
        <p:nvPicPr>
          <p:cNvPr id="8" name="Picture 7" descr="extensio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1986848"/>
            <a:ext cx="2732077" cy="1844152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4A8C454F-4469-E943-9248-CFECF35F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8669773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Common Dialogs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47807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Files - </a:t>
            </a:r>
            <a:r>
              <a:rPr lang="en-US" dirty="0" err="1"/>
              <a:t>QFileDialog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/>
              <a:t>Allow users to select files or directories </a:t>
            </a:r>
          </a:p>
          <a:p>
            <a:pPr fontAlgn="auto"/>
            <a:r>
              <a:rPr lang="en-US" dirty="0"/>
              <a:t>Asking for a file name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b="1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("Open File"));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(!</a:t>
            </a:r>
            <a:r>
              <a:rPr lang="en-US" dirty="0" err="1">
                <a:latin typeface="Courier New"/>
                <a:cs typeface="Courier New"/>
              </a:rPr>
              <a:t>fileName.isNull</a:t>
            </a:r>
            <a:r>
              <a:rPr lang="en-US" dirty="0">
                <a:latin typeface="Courier New"/>
                <a:cs typeface="Courier New"/>
              </a:rPr>
              <a:t>()) {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//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Returns one or more selected existing files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getSaveFileName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Returns a file name. File does not have to exist.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getExistingDirectory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Returns an existing directory.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setFilter</a:t>
            </a:r>
            <a:r>
              <a:rPr lang="en-US" dirty="0">
                <a:latin typeface="Courier New"/>
                <a:cs typeface="Courier New"/>
              </a:rPr>
              <a:t>("Image Files (*.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latin typeface="Courier New"/>
                <a:cs typeface="Courier New"/>
              </a:rPr>
              <a:t> *.jpg *.bmp)") </a:t>
            </a:r>
          </a:p>
          <a:p>
            <a:pPr lvl="1"/>
            <a:r>
              <a:rPr lang="en-US" dirty="0"/>
              <a:t>Displays files matching the patterns</a:t>
            </a:r>
            <a:br>
              <a:rPr lang="en-US" dirty="0"/>
            </a:b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DAF800A-D7E9-B14D-A1B3-7D4FA35E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685076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Messages - </a:t>
            </a:r>
            <a:r>
              <a:rPr lang="en-US" dirty="0" err="1"/>
              <a:t>QMessageBox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a modal dialog for…</a:t>
            </a:r>
          </a:p>
          <a:p>
            <a:pPr lvl="1"/>
            <a:r>
              <a:rPr lang="en-US" dirty="0"/>
              <a:t>Informing the user</a:t>
            </a:r>
          </a:p>
          <a:p>
            <a:pPr lvl="1"/>
            <a:r>
              <a:rPr lang="en-US" dirty="0"/>
              <a:t>Asking a question and receiving an answer </a:t>
            </a:r>
          </a:p>
          <a:p>
            <a:r>
              <a:rPr lang="en-US" dirty="0"/>
              <a:t>Typical usage, questioning a user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StandardButton</a:t>
            </a:r>
            <a:r>
              <a:rPr lang="en-US" dirty="0">
                <a:latin typeface="Courier New"/>
                <a:cs typeface="Courier New"/>
              </a:rPr>
              <a:t> ret 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::question(parent, title, text); 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(ret ==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::Ok) {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//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/>
              <a:t>Very flexible in appearance</a:t>
            </a:r>
          </a:p>
          <a:p>
            <a:r>
              <a:rPr lang="en-US" dirty="0"/>
              <a:t>Other convenience methods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::information(...)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::warning(...)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::critical(...)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::about(...)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15F9BAC-176B-2A42-995C-E86714EC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0227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48499"/>
              </p:ext>
            </p:extLst>
          </p:nvPr>
        </p:nvGraphicFramePr>
        <p:xfrm>
          <a:off x="423336" y="1024464"/>
          <a:ext cx="8246533" cy="3779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Widgets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Common Widgets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Layout Management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Guidelines for Custom Widgets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State Machines and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Animations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Animation Framework</a:t>
                      </a:r>
                    </a:p>
                    <a:p>
                      <a:pPr lvl="0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Animation Groups</a:t>
                      </a:r>
                    </a:p>
                    <a:p>
                      <a:pPr lvl="0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State Machines</a:t>
                      </a:r>
                    </a:p>
                    <a:p>
                      <a:pPr lvl="0"/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State-Based User Interfaces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Painting and Styling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Painting on Widgets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Color Handling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Painting Operations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Styles and Style Sheets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Application Creation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Main Windows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Settings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Resources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Translation for Developers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Deploying Qt Applications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833C110F-3E3C-0049-913B-B784BA3DE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Widget: </a:t>
            </a:r>
            <a:r>
              <a:rPr lang="en-US" dirty="0" err="1"/>
              <a:t>QScrollArea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provides on-demand scrollbars for a single </a:t>
            </a:r>
            <a:r>
              <a:rPr lang="en-US" dirty="0"/>
              <a:t>child widget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works by scrolling a single (large) child widget </a:t>
            </a:r>
            <a:r>
              <a:rPr lang="en-US" dirty="0"/>
              <a:t>provided by the programmer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QAbstractScollArea</a:t>
            </a:r>
            <a:r>
              <a:rPr lang="en-GB" dirty="0"/>
              <a:t> is the base class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and can by used when full control over the scrollbars and scrolling </a:t>
            </a:r>
            <a:r>
              <a:rPr lang="en-US" dirty="0"/>
              <a:t>process is required</a:t>
            </a:r>
          </a:p>
          <a:p>
            <a:endParaRPr lang="en-GB" dirty="0"/>
          </a:p>
          <a:p>
            <a:r>
              <a:rPr lang="en-GB" dirty="0"/>
              <a:t>Most window systems limit the size of a widget in both directions to be smaller than 2</a:t>
            </a:r>
            <a:r>
              <a:rPr lang="en-GB" baseline="30000" dirty="0"/>
              <a:t>16</a:t>
            </a:r>
            <a:r>
              <a:rPr lang="en-GB" dirty="0"/>
              <a:t>, but Qt deals with this limitation in a way that is transparent to the programmer</a:t>
            </a:r>
          </a:p>
          <a:p>
            <a:pPr lvl="1"/>
            <a:r>
              <a:rPr lang="en-GB" dirty="0"/>
              <a:t>It is no problem to have a huge widget (up to 2</a:t>
            </a:r>
            <a:r>
              <a:rPr lang="en-GB" baseline="30000" dirty="0"/>
              <a:t>31</a:t>
            </a:r>
            <a:r>
              <a:rPr lang="en-GB" dirty="0"/>
              <a:t>-1 pixels in each direction) inside a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BC0E424-532D-714E-878D-D76F1343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7125752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on Progress - </a:t>
            </a:r>
            <a:r>
              <a:rPr lang="en-US" dirty="0" err="1"/>
              <a:t>QProgressDialog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Provides feedback on the progress of a slow operation </a:t>
            </a:r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endParaRPr lang="en-US" dirty="0"/>
          </a:p>
          <a:p>
            <a:r>
              <a:rPr lang="en-US" dirty="0"/>
              <a:t>Initialize with 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(0)</a:t>
            </a:r>
          </a:p>
          <a:p>
            <a:pPr lvl="1"/>
            <a:r>
              <a:rPr lang="en-US" dirty="0"/>
              <a:t>Otherwise estimation of duration will not work </a:t>
            </a:r>
          </a:p>
          <a:p>
            <a:pPr fontAlgn="auto"/>
            <a:r>
              <a:rPr lang="en-US" dirty="0"/>
              <a:t>When operation progresses, check for cancel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wasCanceled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Or connect to </a:t>
            </a:r>
            <a:r>
              <a:rPr lang="en-US" dirty="0" err="1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::canceled() </a:t>
            </a:r>
          </a:p>
          <a:p>
            <a:r>
              <a:rPr lang="en-US" dirty="0"/>
              <a:t>To stay reactive call </a:t>
            </a:r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38267"/>
            <a:ext cx="8209301" cy="149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QProgressDialog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"Copy"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"Abort"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setWindowModality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WindowModal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++)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wasCanceled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ensure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maximum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F366E6B-2D78-3647-98B7-7F7D6DA4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42624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Error Messages - </a:t>
            </a:r>
            <a:r>
              <a:rPr lang="en-US" dirty="0" err="1"/>
              <a:t>QErrorMessage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to </a:t>
            </a:r>
            <a:r>
              <a:rPr lang="en-US" dirty="0" err="1">
                <a:latin typeface="Courier New"/>
                <a:cs typeface="Courier New"/>
              </a:rPr>
              <a:t>QMessageBox</a:t>
            </a:r>
            <a:r>
              <a:rPr lang="en-US" dirty="0"/>
              <a:t> with checkbox</a:t>
            </a:r>
          </a:p>
          <a:p>
            <a:endParaRPr lang="en-US" dirty="0"/>
          </a:p>
          <a:p>
            <a:r>
              <a:rPr lang="en-US" dirty="0"/>
              <a:t>Asks if message shall be displayed again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(message, type); </a:t>
            </a:r>
          </a:p>
          <a:p>
            <a:endParaRPr lang="en-US" dirty="0"/>
          </a:p>
          <a:p>
            <a:r>
              <a:rPr lang="en-US" dirty="0"/>
              <a:t>Messages will be queued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qtHandler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Installs an error handler for debugging</a:t>
            </a:r>
          </a:p>
          <a:p>
            <a:pPr lvl="1"/>
            <a:r>
              <a:rPr lang="en-US" dirty="0"/>
              <a:t>Shows </a:t>
            </a:r>
            <a:r>
              <a:rPr lang="en-US" dirty="0" err="1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qWarning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qFatal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messages in </a:t>
            </a:r>
            <a:r>
              <a:rPr lang="en-US" dirty="0" err="1">
                <a:latin typeface="Courier New"/>
                <a:cs typeface="Courier New"/>
              </a:rPr>
              <a:t>QErrorMessage</a:t>
            </a:r>
            <a:r>
              <a:rPr lang="en-US" dirty="0"/>
              <a:t> box </a:t>
            </a:r>
          </a:p>
        </p:txBody>
      </p:sp>
      <p:pic>
        <p:nvPicPr>
          <p:cNvPr id="4" name="Picture 3" descr="qerrormes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06" y="1370838"/>
            <a:ext cx="2826546" cy="167992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2E27C6E-54B6-ED47-BE4F-EEDBC50D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19025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Asking for Input – </a:t>
            </a:r>
            <a:r>
              <a:rPr lang="en-US" dirty="0" err="1">
                <a:latin typeface="Courier New"/>
                <a:cs typeface="Courier New"/>
              </a:rPr>
              <a:t>QInputDialog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getText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getInt</a:t>
            </a:r>
            <a:r>
              <a:rPr lang="en-US" dirty="0">
                <a:latin typeface="Courier New"/>
                <a:cs typeface="Courier New"/>
              </a:rPr>
              <a:t>(...)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getDouble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getItem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/>
              <a:t>Selecting Color – </a:t>
            </a:r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/>
              <a:t>Selecting Font – </a:t>
            </a:r>
            <a:r>
              <a:rPr lang="en-US" dirty="0" err="1">
                <a:latin typeface="Courier New"/>
                <a:cs typeface="Courier New"/>
              </a:rPr>
              <a:t>QFontDialog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QFontDialog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getFont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11" name="Picture 10" descr="standarddialogs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29" y="1370838"/>
            <a:ext cx="3640666" cy="1820333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E5963C5-28E2-564D-BD1B-F8986BF8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145023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the User - </a:t>
            </a:r>
            <a:r>
              <a:rPr lang="en-US" dirty="0" err="1"/>
              <a:t>QWizard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dialog</a:t>
            </a:r>
          </a:p>
          <a:p>
            <a:pPr lvl="1"/>
            <a:r>
              <a:rPr lang="en-US" dirty="0"/>
              <a:t>Consisting of sequence of pages </a:t>
            </a:r>
          </a:p>
          <a:p>
            <a:r>
              <a:rPr lang="en-US" dirty="0"/>
              <a:t>Purpose: Guide user through process </a:t>
            </a:r>
          </a:p>
          <a:p>
            <a:pPr lvl="1"/>
            <a:r>
              <a:rPr lang="en-US" dirty="0"/>
              <a:t>Page by page </a:t>
            </a:r>
          </a:p>
          <a:p>
            <a:r>
              <a:rPr lang="en-US" dirty="0"/>
              <a:t>Supports</a:t>
            </a:r>
          </a:p>
          <a:p>
            <a:pPr lvl="1"/>
            <a:r>
              <a:rPr lang="en-US" dirty="0"/>
              <a:t>Linear and non-linear wizards </a:t>
            </a:r>
          </a:p>
          <a:p>
            <a:pPr lvl="1"/>
            <a:r>
              <a:rPr lang="en-US" dirty="0"/>
              <a:t>Registering and using fields</a:t>
            </a:r>
          </a:p>
          <a:p>
            <a:pPr lvl="1"/>
            <a:r>
              <a:rPr lang="en-US" dirty="0"/>
              <a:t>Access to pages by ID</a:t>
            </a:r>
          </a:p>
          <a:p>
            <a:pPr lvl="1"/>
            <a:r>
              <a:rPr lang="en-US" dirty="0"/>
              <a:t>Page initialization and cleanup</a:t>
            </a:r>
          </a:p>
          <a:p>
            <a:pPr lvl="1"/>
            <a:r>
              <a:rPr lang="en-US" dirty="0"/>
              <a:t>Title, sub-title</a:t>
            </a:r>
          </a:p>
          <a:p>
            <a:pPr lvl="1"/>
            <a:r>
              <a:rPr lang="en-US" dirty="0"/>
              <a:t>Logo, banner, watermark, background </a:t>
            </a:r>
          </a:p>
          <a:p>
            <a:r>
              <a:rPr lang="en-US" dirty="0"/>
              <a:t>Each page is a </a:t>
            </a:r>
            <a:r>
              <a:rPr lang="en-US" dirty="0" err="1">
                <a:latin typeface="Courier New"/>
                <a:cs typeface="Courier New"/>
              </a:rPr>
              <a:t>QWizardPage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QWizard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addPage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adds page to wizard </a:t>
            </a:r>
          </a:p>
        </p:txBody>
      </p:sp>
      <p:pic>
        <p:nvPicPr>
          <p:cNvPr id="4" name="Picture 3" descr="qwiz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94" y="1370838"/>
            <a:ext cx="2627071" cy="2645659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6D29FC4-A664-B740-AB47-EB39E109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051599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Wizard Example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411112"/>
            <a:ext cx="8209301" cy="3334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page-&gt;</a:t>
            </a:r>
            <a:r>
              <a:rPr lang="en-US" sz="1200" dirty="0" err="1">
                <a:latin typeface="Courier New"/>
                <a:cs typeface="Courier New"/>
              </a:rPr>
              <a:t>setTitle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"Introduction"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page;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	return page;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QWizard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wizard;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>
                <a:latin typeface="Courier New"/>
                <a:cs typeface="Courier New"/>
              </a:rPr>
              <a:t>setWindowTitle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"License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Wizard"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>
                <a:latin typeface="Courier New"/>
                <a:cs typeface="Courier New"/>
              </a:rPr>
              <a:t>addPage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>
                <a:latin typeface="Courier New"/>
                <a:cs typeface="Courier New"/>
              </a:rPr>
              <a:t>addPage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>
                <a:latin typeface="Courier New"/>
                <a:cs typeface="Courier New"/>
              </a:rPr>
              <a:t>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return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EA51A37-F0AB-D04B-A3F7-29FEB742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8891402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And Answers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When would you use a modal dialog, and when would you use a non-modal dialog? </a:t>
            </a:r>
          </a:p>
          <a:p>
            <a:r>
              <a:rPr lang="en-US" dirty="0"/>
              <a:t>When should you call </a:t>
            </a:r>
            <a:r>
              <a:rPr lang="en-US" dirty="0">
                <a:latin typeface="Courier New"/>
                <a:cs typeface="Courier New"/>
              </a:rPr>
              <a:t>exec()</a:t>
            </a:r>
            <a:r>
              <a:rPr lang="en-US" dirty="0"/>
              <a:t> and when should you call </a:t>
            </a:r>
            <a:r>
              <a:rPr lang="en-US" dirty="0">
                <a:latin typeface="Courier New"/>
                <a:cs typeface="Courier New"/>
              </a:rPr>
              <a:t>show()</a:t>
            </a:r>
            <a:r>
              <a:rPr lang="en-US" dirty="0"/>
              <a:t>? </a:t>
            </a:r>
          </a:p>
          <a:p>
            <a:pPr fontAlgn="auto"/>
            <a:r>
              <a:rPr lang="en-US" dirty="0"/>
              <a:t>Can you bring up a modal dialog, when a modal dialog is already active? </a:t>
            </a:r>
          </a:p>
          <a:p>
            <a:r>
              <a:rPr lang="en-US" dirty="0"/>
              <a:t>When do you need to keep widgets as instance variables? </a:t>
            </a:r>
          </a:p>
          <a:p>
            <a:pPr fontAlgn="auto"/>
            <a:r>
              <a:rPr lang="en-US" dirty="0"/>
              <a:t>What is the problem with this code: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QDialog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*dialog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*box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(dialog); 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B6925BB-2934-964B-B904-580F481E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336340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Custom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create a simple value dialog </a:t>
            </a:r>
          </a:p>
          <a:p>
            <a:pPr lvl="1"/>
            <a:r>
              <a:rPr lang="en-US" dirty="0"/>
              <a:t>Shows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As slider</a:t>
            </a:r>
          </a:p>
          <a:p>
            <a:pPr lvl="1"/>
            <a:r>
              <a:rPr lang="en-US" dirty="0"/>
              <a:t>As spin box</a:t>
            </a:r>
          </a:p>
          <a:p>
            <a:pPr lvl="1"/>
            <a:r>
              <a:rPr lang="en-US" dirty="0"/>
              <a:t>Value must be &lt; 50 to be accepted </a:t>
            </a:r>
          </a:p>
          <a:p>
            <a:r>
              <a:rPr lang="en-US" dirty="0"/>
              <a:t>A main window will show result</a:t>
            </a:r>
          </a:p>
          <a:p>
            <a:pPr lvl="1"/>
            <a:r>
              <a:rPr lang="en-US" dirty="0"/>
              <a:t>Has a slider, connected to dialog</a:t>
            </a:r>
          </a:p>
          <a:p>
            <a:pPr lvl="1"/>
            <a:r>
              <a:rPr lang="en-US" dirty="0"/>
              <a:t>Two buttons to launch dialog in modal and modeless mode </a:t>
            </a:r>
          </a:p>
        </p:txBody>
      </p:sp>
      <p:pic>
        <p:nvPicPr>
          <p:cNvPr id="9" name="Picture 8" descr="dialog-la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2" y="1370838"/>
            <a:ext cx="3568533" cy="2854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lab-dialog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4C217524-4E81-8D4B-AFEE-05D0F5AC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298139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Qt Designer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750955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2986705" cy="3784985"/>
          </a:xfrm>
        </p:spPr>
        <p:txBody>
          <a:bodyPr>
            <a:normAutofit/>
          </a:bodyPr>
          <a:lstStyle/>
          <a:p>
            <a:r>
              <a:rPr lang="en-US" dirty="0"/>
              <a:t>Design UI forms visually </a:t>
            </a:r>
          </a:p>
          <a:p>
            <a:r>
              <a:rPr lang="en-US" dirty="0"/>
              <a:t>Visual Editor for</a:t>
            </a:r>
          </a:p>
          <a:p>
            <a:pPr lvl="1"/>
            <a:r>
              <a:rPr lang="en-US" dirty="0"/>
              <a:t>Signal/slot connections </a:t>
            </a:r>
          </a:p>
          <a:p>
            <a:pPr lvl="1"/>
            <a:r>
              <a:rPr lang="en-US" dirty="0"/>
              <a:t>Actions</a:t>
            </a:r>
          </a:p>
          <a:p>
            <a:pPr lvl="1"/>
            <a:r>
              <a:rPr lang="en-US" dirty="0"/>
              <a:t>Tab handling</a:t>
            </a:r>
          </a:p>
          <a:p>
            <a:pPr lvl="1"/>
            <a:r>
              <a:rPr lang="en-US" dirty="0"/>
              <a:t>Buddy widgets</a:t>
            </a:r>
          </a:p>
          <a:p>
            <a:pPr lvl="1"/>
            <a:r>
              <a:rPr lang="en-US" dirty="0"/>
              <a:t>Widget properties</a:t>
            </a:r>
          </a:p>
          <a:p>
            <a:pPr lvl="1"/>
            <a:r>
              <a:rPr lang="en-US" dirty="0"/>
              <a:t>Integration of custom widgets </a:t>
            </a:r>
          </a:p>
          <a:p>
            <a:pPr lvl="1"/>
            <a:r>
              <a:rPr lang="en-US" dirty="0"/>
              <a:t>Resource files </a:t>
            </a:r>
          </a:p>
        </p:txBody>
      </p:sp>
      <p:pic>
        <p:nvPicPr>
          <p:cNvPr id="4" name="Picture 3" descr="desig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56" y="1192563"/>
            <a:ext cx="5623188" cy="3452989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1938CAB-15DE-614F-B3DC-9C23F553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158288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er-vie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34" y="402378"/>
            <a:ext cx="6509723" cy="47947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Designer Views</a:t>
            </a:r>
            <a:endParaRPr lang="en-US" noProof="0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2CE3770-2BDA-5A4D-B259-EC6556EC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0869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QScrollArea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Create an instance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and the widget that should be inside the scrolled area</a:t>
            </a:r>
          </a:p>
          <a:p>
            <a:endParaRPr lang="en-GB" dirty="0"/>
          </a:p>
          <a:p>
            <a:r>
              <a:rPr lang="en-GB" dirty="0"/>
              <a:t>Call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setWidget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 with a pointer to the widget. Note that the scroll area takes ownership of the </a:t>
            </a:r>
            <a:r>
              <a:rPr lang="en-US" dirty="0"/>
              <a:t>widget.</a:t>
            </a:r>
          </a:p>
          <a:p>
            <a:endParaRPr lang="en-GB" dirty="0"/>
          </a:p>
          <a:p>
            <a:r>
              <a:rPr lang="en-GB" dirty="0"/>
              <a:t>If the widget is a plain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GB" dirty="0"/>
              <a:t>, you’ll have to set its minimum size to avoid that it shrinks beyond intention</a:t>
            </a:r>
          </a:p>
          <a:p>
            <a:endParaRPr lang="en-GB" dirty="0"/>
          </a:p>
          <a:p>
            <a:r>
              <a:rPr lang="en-GB" dirty="0"/>
              <a:t>Add a layout manager to the widget, and add </a:t>
            </a:r>
            <a:r>
              <a:rPr lang="en-GB" dirty="0" err="1"/>
              <a:t>subwidgets</a:t>
            </a:r>
            <a:r>
              <a:rPr lang="en-GB" dirty="0"/>
              <a:t> at </a:t>
            </a:r>
            <a:r>
              <a:rPr lang="en-US" dirty="0"/>
              <a:t>your leisure</a:t>
            </a:r>
          </a:p>
          <a:p>
            <a:endParaRPr lang="en-US" dirty="0"/>
          </a:p>
          <a:p>
            <a:r>
              <a:rPr lang="en-US" dirty="0"/>
              <a:t>Optionally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setWidgetResizable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lvl="1"/>
            <a:r>
              <a:rPr lang="en-GB" dirty="0"/>
              <a:t>This will make this widget resize to the size of the viewport in case it is smaller than the viewport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266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Designer's Editing Modes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Widget Editing</a:t>
            </a:r>
          </a:p>
          <a:p>
            <a:pPr lvl="1"/>
            <a:r>
              <a:rPr lang="en-US" dirty="0"/>
              <a:t>Change appearance of form </a:t>
            </a:r>
          </a:p>
          <a:p>
            <a:pPr lvl="1"/>
            <a:r>
              <a:rPr lang="en-US" dirty="0"/>
              <a:t>Add layouts</a:t>
            </a:r>
          </a:p>
          <a:p>
            <a:pPr lvl="1"/>
            <a:r>
              <a:rPr lang="en-US" dirty="0"/>
              <a:t>Edit properties of widgets </a:t>
            </a:r>
          </a:p>
          <a:p>
            <a:r>
              <a:rPr lang="en-US" dirty="0"/>
              <a:t>     Signal and Slots Editing</a:t>
            </a:r>
          </a:p>
          <a:p>
            <a:pPr lvl="1"/>
            <a:r>
              <a:rPr lang="en-US" dirty="0"/>
              <a:t>Connect widgets together with signals &amp; slots </a:t>
            </a:r>
          </a:p>
          <a:p>
            <a:r>
              <a:rPr lang="en-US" dirty="0"/>
              <a:t>     Buddy Editing</a:t>
            </a:r>
          </a:p>
          <a:p>
            <a:pPr lvl="1"/>
            <a:r>
              <a:rPr lang="en-US" dirty="0"/>
              <a:t>Assign buddy widgets to label</a:t>
            </a:r>
          </a:p>
          <a:p>
            <a:pPr lvl="1"/>
            <a:r>
              <a:rPr lang="en-US" i="1" dirty="0"/>
              <a:t>Buddy widgets help keyboard focus handling correctly </a:t>
            </a:r>
            <a:endParaRPr lang="en-US" dirty="0"/>
          </a:p>
          <a:p>
            <a:r>
              <a:rPr lang="en-US" dirty="0"/>
              <a:t>     Tab Order Editing</a:t>
            </a:r>
          </a:p>
          <a:p>
            <a:pPr lvl="1"/>
            <a:r>
              <a:rPr lang="en-US" dirty="0"/>
              <a:t>Set order for widgets to receive the keyboard focus </a:t>
            </a:r>
          </a:p>
        </p:txBody>
      </p:sp>
      <p:pic>
        <p:nvPicPr>
          <p:cNvPr id="11" name="Picture 10" descr="designer-widget-t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1242350"/>
            <a:ext cx="406400" cy="406400"/>
          </a:xfrm>
          <a:prstGeom prst="rect">
            <a:avLst/>
          </a:prstGeom>
        </p:spPr>
      </p:pic>
      <p:pic>
        <p:nvPicPr>
          <p:cNvPr id="12" name="Picture 11" descr="designer-buddy-t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956200"/>
            <a:ext cx="406400" cy="406400"/>
          </a:xfrm>
          <a:prstGeom prst="rect">
            <a:avLst/>
          </a:prstGeom>
        </p:spPr>
      </p:pic>
      <p:pic>
        <p:nvPicPr>
          <p:cNvPr id="13" name="Picture 12" descr="designer-connection-t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360712"/>
            <a:ext cx="406400" cy="406400"/>
          </a:xfrm>
          <a:prstGeom prst="rect">
            <a:avLst/>
          </a:prstGeom>
        </p:spPr>
      </p:pic>
      <p:pic>
        <p:nvPicPr>
          <p:cNvPr id="14" name="Picture 13" descr="designer-tab-order-to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3760534"/>
            <a:ext cx="406400" cy="406400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B931A475-9D10-2547-A230-7D5B98653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5957544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Designer UI Form Files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Form stored in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 </a:t>
            </a:r>
          </a:p>
          <a:p>
            <a:pPr lvl="1"/>
            <a:r>
              <a:rPr lang="en-US" dirty="0"/>
              <a:t>Format is XML </a:t>
            </a:r>
          </a:p>
          <a:p>
            <a:r>
              <a:rPr lang="en-US" dirty="0" err="1">
                <a:latin typeface="Courier New"/>
                <a:cs typeface="Courier New"/>
              </a:rPr>
              <a:t>uic</a:t>
            </a:r>
            <a:r>
              <a:rPr lang="en-US" dirty="0"/>
              <a:t> tool generates code </a:t>
            </a:r>
          </a:p>
          <a:p>
            <a:pPr lvl="1"/>
            <a:r>
              <a:rPr lang="en-US" dirty="0"/>
              <a:t>From </a:t>
            </a:r>
            <a:r>
              <a:rPr lang="en-US" dirty="0" err="1">
                <a:latin typeface="Courier New"/>
                <a:cs typeface="Courier New"/>
              </a:rPr>
              <a:t>myform.ui</a:t>
            </a:r>
            <a:r>
              <a:rPr lang="en-US" dirty="0"/>
              <a:t> to </a:t>
            </a:r>
            <a:r>
              <a:rPr lang="en-US" dirty="0" err="1">
                <a:latin typeface="Courier New"/>
                <a:cs typeface="Courier New"/>
              </a:rPr>
              <a:t>ui_myform.h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pPr fontAlgn="auto"/>
            <a:endParaRPr lang="en-US" dirty="0"/>
          </a:p>
          <a:p>
            <a:endParaRPr lang="en-US" dirty="0"/>
          </a:p>
          <a:p>
            <a:r>
              <a:rPr lang="en-US" dirty="0"/>
              <a:t>Form </a:t>
            </a:r>
            <a:r>
              <a:rPr lang="en-US" dirty="0" err="1"/>
              <a:t>ui</a:t>
            </a:r>
            <a:r>
              <a:rPr lang="en-US" dirty="0"/>
              <a:t> file in project (</a:t>
            </a:r>
            <a:r>
              <a:rPr lang="en-US" dirty="0">
                <a:latin typeface="Courier New"/>
                <a:cs typeface="Courier New"/>
              </a:rPr>
              <a:t>.pro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FORMS += </a:t>
            </a:r>
            <a:r>
              <a:rPr lang="en-US" dirty="0" err="1">
                <a:latin typeface="Courier New"/>
                <a:cs typeface="Courier New"/>
              </a:rPr>
              <a:t>mainwindow.ui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558935"/>
            <a:ext cx="8209301" cy="1317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ui_mainwindow.h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Ui_MainWindow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fileName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simplified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code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setup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11" name="Picture 10" descr="ui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91" y="774101"/>
            <a:ext cx="3624598" cy="1655233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AE1AD2B-8BE4-D442-BEEF-CA835BA8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2680822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.</a:t>
            </a:r>
            <a:r>
              <a:rPr lang="en-US" dirty="0" err="1"/>
              <a:t>ui</a:t>
            </a:r>
            <a:r>
              <a:rPr lang="en-US" dirty="0"/>
              <a:t> to C+ </a:t>
            </a:r>
          </a:p>
        </p:txBody>
      </p:sp>
      <p:pic>
        <p:nvPicPr>
          <p:cNvPr id="3" name="Picture 2" descr="designer-step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0" y="995006"/>
            <a:ext cx="6248399" cy="4165599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10C2109-0853-404D-9058-A460859E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0199300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- Form Wizards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712979" cy="3784985"/>
          </a:xfrm>
        </p:spPr>
        <p:txBody>
          <a:bodyPr>
            <a:normAutofit/>
          </a:bodyPr>
          <a:lstStyle/>
          <a:p>
            <a:r>
              <a:rPr lang="en-US" b="1" dirty="0"/>
              <a:t>Add New...</a:t>
            </a:r>
            <a:r>
              <a:rPr lang="en-US" dirty="0"/>
              <a:t>"Designer Form”</a:t>
            </a:r>
          </a:p>
          <a:p>
            <a:pPr lvl="1"/>
            <a:r>
              <a:rPr lang="en-US" dirty="0"/>
              <a:t>Or "Designer Form Class” (for C++ integration) </a:t>
            </a:r>
          </a:p>
        </p:txBody>
      </p:sp>
      <p:pic>
        <p:nvPicPr>
          <p:cNvPr id="7" name="Picture 6" descr="designer-n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1370838"/>
            <a:ext cx="4684444" cy="3755575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B5FBFB6-042A-1E4C-88FD-47DC3D24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695757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widgets on form </a:t>
            </a:r>
          </a:p>
          <a:p>
            <a:r>
              <a:rPr lang="en-US" dirty="0"/>
              <a:t>Edit </a:t>
            </a:r>
            <a:r>
              <a:rPr lang="en-US" dirty="0" err="1">
                <a:latin typeface="Courier New"/>
                <a:cs typeface="Courier New"/>
              </a:rPr>
              <a:t>objectName</a:t>
            </a:r>
            <a:r>
              <a:rPr lang="en-US" dirty="0"/>
              <a:t> property </a:t>
            </a:r>
          </a:p>
          <a:p>
            <a:pPr lvl="1"/>
            <a:r>
              <a:rPr lang="en-US" i="1" dirty="0" err="1">
                <a:latin typeface="Courier New"/>
                <a:cs typeface="Courier New"/>
              </a:rPr>
              <a:t>objectName</a:t>
            </a:r>
            <a:r>
              <a:rPr lang="en-US" i="1" dirty="0"/>
              <a:t> defines member name in generated code </a:t>
            </a:r>
            <a:endParaRPr lang="en-US" dirty="0"/>
          </a:p>
        </p:txBody>
      </p:sp>
      <p:pic>
        <p:nvPicPr>
          <p:cNvPr id="4" name="Picture 3" descr="designer-object-insp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2348619"/>
            <a:ext cx="4718367" cy="2856169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5627E90-5620-ED4E-9FCB-06545499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095485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Layout 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QFormLayout</a:t>
            </a:r>
            <a:r>
              <a:rPr lang="en-US" dirty="0"/>
              <a:t>: Suitable for most input forms </a:t>
            </a:r>
          </a:p>
        </p:txBody>
      </p:sp>
      <p:pic>
        <p:nvPicPr>
          <p:cNvPr id="7" name="Picture 6" descr="designer-form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55" y="1788026"/>
            <a:ext cx="4419423" cy="3402350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7979A19-9D37-C841-9165-3BDF059A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6085548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Layout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layout child widgets </a:t>
            </a:r>
          </a:p>
          <a:p>
            <a:r>
              <a:rPr lang="en-US" dirty="0"/>
              <a:t>Finally select empty space and set top-level layout </a:t>
            </a:r>
            <a:endParaRPr lang="en-US" dirty="0">
              <a:effectLst/>
            </a:endParaRPr>
          </a:p>
        </p:txBody>
      </p:sp>
      <p:pic>
        <p:nvPicPr>
          <p:cNvPr id="4" name="Picture 3" descr="designer-toplevel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1989833"/>
            <a:ext cx="5108222" cy="3176894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DCBE7ED-A8D2-8F42-8500-C379E988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1928391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Widget in Preview 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that widget is nicely resizable </a:t>
            </a:r>
          </a:p>
        </p:txBody>
      </p:sp>
      <p:pic>
        <p:nvPicPr>
          <p:cNvPr id="7" name="Picture 6" descr="designer-previ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4" y="1857138"/>
            <a:ext cx="6483806" cy="3259667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3731014-1123-9349-AADE-72D73E74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55902198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Header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"Your Widget” derives from appropriate base class </a:t>
            </a:r>
          </a:p>
          <a:p>
            <a:r>
              <a:rPr lang="en-US" b="1" dirty="0"/>
              <a:t>*</a:t>
            </a:r>
            <a:r>
              <a:rPr lang="en-US" b="1" dirty="0" err="1"/>
              <a:t>ui</a:t>
            </a:r>
            <a:r>
              <a:rPr lang="en-US" b="1" dirty="0"/>
              <a:t> </a:t>
            </a:r>
            <a:r>
              <a:rPr lang="en-US" dirty="0"/>
              <a:t>member encapsulate UI class</a:t>
            </a:r>
          </a:p>
          <a:p>
            <a:pPr lvl="1"/>
            <a:r>
              <a:rPr lang="en-US" dirty="0"/>
              <a:t>Makes header independent of designer generated code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441223"/>
            <a:ext cx="8209301" cy="1070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orderform.h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pointer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D59E24D-D32E-6148-9A3B-75893AF8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934011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Implementation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Default behavior in Qt Creator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38732"/>
            <a:ext cx="8209301" cy="2552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orderform.cpp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ui_orderform.h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Ui_OrderForm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setupUi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::~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362FDFAC-B718-674D-8A7F-1E81C0C9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78643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Scrollbars will by default be shown when needed. This </a:t>
            </a:r>
            <a:r>
              <a:rPr lang="en-GB" dirty="0" err="1"/>
              <a:t>behavior</a:t>
            </a:r>
            <a:r>
              <a:rPr lang="en-GB" dirty="0"/>
              <a:t> can, however, be configured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setVerticalScrollBarPolicy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setHorizontalScrollBarPolicy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GB" dirty="0"/>
          </a:p>
          <a:p>
            <a:r>
              <a:rPr lang="en-GB" dirty="0"/>
              <a:t>The value passed to the two methods is one of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ScrollBarAsNeeded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ScrollBarAlwaysOff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ScrollBarAlwaysOn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GB" dirty="0"/>
          </a:p>
          <a:p>
            <a:r>
              <a:rPr lang="en-GB" dirty="0"/>
              <a:t>Space can be reserved outside the viewport, but still in between the scroll bars, using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setViewportMargins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ex-scroll-area-margins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66D991C-BD2C-A740-9D67-81D590F8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0086288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and Slots 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Widgets are available as public members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image.png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pPr lvl="2"/>
            <a:r>
              <a:rPr lang="en-US" i="1" dirty="0"/>
              <a:t>Name based on widgets object name</a:t>
            </a:r>
          </a:p>
          <a:p>
            <a:r>
              <a:rPr lang="en-US" dirty="0"/>
              <a:t>You can set up signals &amp; slots traditionally...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, SIGNAL(clicked()), ... </a:t>
            </a:r>
          </a:p>
          <a:p>
            <a:r>
              <a:rPr lang="en-US" dirty="0"/>
              <a:t>Auto-connection facility for custom slots</a:t>
            </a:r>
          </a:p>
          <a:p>
            <a:pPr lvl="1"/>
            <a:r>
              <a:rPr lang="en-US" dirty="0"/>
              <a:t>Automatically connect signals to slots in your code </a:t>
            </a:r>
          </a:p>
          <a:p>
            <a:pPr lvl="2"/>
            <a:r>
              <a:rPr lang="en-US" dirty="0"/>
              <a:t>Based on object name and signal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on_</a:t>
            </a:r>
            <a:r>
              <a:rPr lang="en-US" i="1" dirty="0" err="1">
                <a:latin typeface="Courier New"/>
                <a:cs typeface="Courier New"/>
              </a:rPr>
              <a:t>objectName</a:t>
            </a:r>
            <a:r>
              <a:rPr lang="en-US" dirty="0" err="1">
                <a:latin typeface="Courier New"/>
                <a:cs typeface="Courier New"/>
              </a:rPr>
              <a:t>_</a:t>
            </a:r>
            <a:r>
              <a:rPr lang="en-US" i="1" dirty="0" err="1">
                <a:latin typeface="Courier New"/>
                <a:cs typeface="Courier New"/>
              </a:rPr>
              <a:t>signal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latin typeface="Courier New"/>
                <a:cs typeface="Courier New"/>
              </a:rPr>
              <a:t>parameters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lvl="2"/>
            <a:r>
              <a:rPr lang="en-US" dirty="0"/>
              <a:t>Example: </a:t>
            </a:r>
            <a:r>
              <a:rPr lang="en-US" i="1" dirty="0" err="1">
                <a:latin typeface="Courier New"/>
                <a:cs typeface="Courier New"/>
              </a:rPr>
              <a:t>on_okButton_clicked</a:t>
            </a:r>
            <a:r>
              <a:rPr lang="en-US" i="1" dirty="0">
                <a:latin typeface="Courier New"/>
                <a:cs typeface="Courier New"/>
              </a:rPr>
              <a:t>()</a:t>
            </a:r>
            <a:r>
              <a:rPr lang="en-US" i="1" dirty="0"/>
              <a:t> </a:t>
            </a:r>
            <a:r>
              <a:rPr lang="en-US" dirty="0"/>
              <a:t>slot </a:t>
            </a:r>
          </a:p>
          <a:p>
            <a:endParaRPr lang="en-US" dirty="0"/>
          </a:p>
          <a:p>
            <a:r>
              <a:rPr lang="en-US" dirty="0"/>
              <a:t>Qt Creator: right-click on widget and "Go To Slot” </a:t>
            </a:r>
          </a:p>
          <a:p>
            <a:pPr lvl="1"/>
            <a:r>
              <a:rPr lang="en-US" dirty="0"/>
              <a:t>Generates a slot using auto-connected name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791AA22-BAA0-2A46-8945-80DB2A1E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877889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Custom Widgets in Designer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Forms can be processed at runtime </a:t>
            </a:r>
          </a:p>
          <a:p>
            <a:pPr lvl="1"/>
            <a:r>
              <a:rPr lang="en-US" dirty="0"/>
              <a:t>Produces dynamically generated user interfaces </a:t>
            </a:r>
          </a:p>
          <a:p>
            <a:pPr fontAlgn="auto"/>
            <a:r>
              <a:rPr lang="en-US" dirty="0"/>
              <a:t>Disadvantages </a:t>
            </a:r>
          </a:p>
          <a:p>
            <a:pPr lvl="1"/>
            <a:r>
              <a:rPr lang="en-US" dirty="0"/>
              <a:t>Slower, harder to maintain</a:t>
            </a:r>
          </a:p>
          <a:p>
            <a:pPr lvl="1"/>
            <a:r>
              <a:rPr lang="en-US" dirty="0"/>
              <a:t>Risk: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 not available at runtime </a:t>
            </a:r>
          </a:p>
          <a:p>
            <a:pPr fontAlgn="auto"/>
            <a:r>
              <a:rPr lang="en-US" dirty="0"/>
              <a:t>Loading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file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QUiLoader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loader;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QFile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file("forms/</a:t>
            </a:r>
            <a:r>
              <a:rPr lang="en-US" dirty="0" err="1">
                <a:latin typeface="Courier New"/>
                <a:cs typeface="Courier New"/>
              </a:rPr>
              <a:t>textfinder.ui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file.open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QFile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ReadOnly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formWidget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loader.load</a:t>
            </a:r>
            <a:r>
              <a:rPr lang="en-US" dirty="0">
                <a:latin typeface="Courier New"/>
                <a:cs typeface="Courier New"/>
              </a:rPr>
              <a:t>(&amp;file, 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/>
              <a:t>Locate objects in form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ui_okButton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qFindChild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*&gt;(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"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841C30B-42BA-6F47-B931-136928C3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0904568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Dialogs in Qt are specialized widgets</a:t>
            </a:r>
          </a:p>
          <a:p>
            <a:endParaRPr lang="en-US" dirty="0"/>
          </a:p>
          <a:p>
            <a:r>
              <a:rPr lang="en-US" dirty="0"/>
              <a:t>Both modal and modeless dialogs are supported</a:t>
            </a:r>
          </a:p>
          <a:p>
            <a:pPr lvl="1"/>
            <a:r>
              <a:rPr lang="en-US" dirty="0"/>
              <a:t>Modal dialogs start a nested event loop, preventing other windows in the application to handle events</a:t>
            </a:r>
          </a:p>
          <a:p>
            <a:pPr lvl="1"/>
            <a:endParaRPr lang="en-US" dirty="0"/>
          </a:p>
          <a:p>
            <a:r>
              <a:rPr lang="en-US" dirty="0"/>
              <a:t>Dialogs, like any forms, can be designed with Qt Designer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61EA6C2-194B-2643-82FC-CC3F7A46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5356244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Designer Order Form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 order form dialog</a:t>
            </a:r>
          </a:p>
          <a:p>
            <a:pPr lvl="1"/>
            <a:r>
              <a:rPr lang="en-US" dirty="0"/>
              <a:t>With fields for price, quantity and total.</a:t>
            </a:r>
          </a:p>
          <a:p>
            <a:pPr lvl="1"/>
            <a:r>
              <a:rPr lang="en-US" dirty="0"/>
              <a:t>Total field updates itself to reflect quantity and price entered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44" y="1370838"/>
            <a:ext cx="3972040" cy="2947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lab-order-form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3BCFCFC-7E15-1E49-B41D-843D7C9E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817217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Model/View Framework</a:t>
            </a:r>
          </a:p>
        </p:txBody>
      </p:sp>
    </p:spTree>
    <p:extLst>
      <p:ext uri="{BB962C8B-B14F-4D97-AF65-F5344CB8AC3E}">
        <p14:creationId xmlns:p14="http://schemas.microsoft.com/office/powerpoint/2010/main" val="20055372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Model/View Concept </a:t>
            </a:r>
          </a:p>
          <a:p>
            <a:r>
              <a:rPr lang="en-US" dirty="0"/>
              <a:t>Showing Simple Data </a:t>
            </a:r>
          </a:p>
          <a:p>
            <a:r>
              <a:rPr lang="en-US" dirty="0"/>
              <a:t>Proxy Models </a:t>
            </a:r>
          </a:p>
          <a:p>
            <a:r>
              <a:rPr lang="en-US" dirty="0"/>
              <a:t>Custom Models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74C7D48-8456-8146-8ACA-C139EBB3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9876103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Using Model/View </a:t>
            </a:r>
            <a:endParaRPr lang="en-US" dirty="0"/>
          </a:p>
          <a:p>
            <a:r>
              <a:rPr lang="en-US" dirty="0"/>
              <a:t>Introducing to the concepts of model-view</a:t>
            </a:r>
          </a:p>
          <a:p>
            <a:r>
              <a:rPr lang="en-US" dirty="0"/>
              <a:t>Showing Data using standard item models</a:t>
            </a:r>
          </a:p>
          <a:p>
            <a:r>
              <a:rPr lang="en-US" dirty="0"/>
              <a:t>Understand the limitations of standard item models</a:t>
            </a:r>
          </a:p>
          <a:p>
            <a:r>
              <a:rPr lang="en-US" dirty="0"/>
              <a:t>How to interface your model with a data backend</a:t>
            </a:r>
          </a:p>
          <a:p>
            <a:r>
              <a:rPr lang="en-US" dirty="0"/>
              <a:t>Understand what are proxy models and how to use them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Custom Models</a:t>
            </a:r>
          </a:p>
          <a:p>
            <a:r>
              <a:rPr lang="en-US" dirty="0"/>
              <a:t>Writing a simple read-only custom model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0401B31-3F88-9E4F-80CA-D4437FEC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777434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Model/View Concept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58592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Model/View?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Isolated domain-logic</a:t>
            </a:r>
          </a:p>
          <a:p>
            <a:pPr lvl="1"/>
            <a:r>
              <a:rPr lang="en-US" dirty="0"/>
              <a:t>From input and presentation </a:t>
            </a:r>
          </a:p>
          <a:p>
            <a:endParaRPr lang="en-US" b="1" dirty="0"/>
          </a:p>
          <a:p>
            <a:r>
              <a:rPr lang="en-US" b="1" dirty="0"/>
              <a:t>Makes Components Independent </a:t>
            </a:r>
            <a:endParaRPr lang="en-US" dirty="0"/>
          </a:p>
          <a:p>
            <a:pPr lvl="1"/>
            <a:r>
              <a:rPr lang="en-US" dirty="0"/>
              <a:t>For Development </a:t>
            </a:r>
          </a:p>
          <a:p>
            <a:pPr lvl="1"/>
            <a:r>
              <a:rPr lang="en-US" dirty="0"/>
              <a:t>For Testing</a:t>
            </a:r>
          </a:p>
          <a:p>
            <a:pPr lvl="1"/>
            <a:r>
              <a:rPr lang="en-US" dirty="0"/>
              <a:t>For Maintenance </a:t>
            </a:r>
          </a:p>
          <a:p>
            <a:endParaRPr lang="en-US" b="1" dirty="0"/>
          </a:p>
          <a:p>
            <a:r>
              <a:rPr lang="en-US" b="1" dirty="0"/>
              <a:t>Foster Component Reuse</a:t>
            </a:r>
          </a:p>
          <a:p>
            <a:pPr lvl="1"/>
            <a:r>
              <a:rPr lang="en-US" dirty="0"/>
              <a:t>Reuse of Presentation Logic </a:t>
            </a:r>
          </a:p>
          <a:p>
            <a:pPr lvl="1"/>
            <a:r>
              <a:rPr lang="en-US" dirty="0"/>
              <a:t>Reuse of Domain Model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B48DFD9-E7BB-3B42-BA7C-4781EF90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5776691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Model/View Components</a:t>
            </a:r>
            <a:endParaRPr lang="en-US" noProof="0" dirty="0"/>
          </a:p>
        </p:txBody>
      </p:sp>
      <p:sp>
        <p:nvSpPr>
          <p:cNvPr id="15" name="TextBox 1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ex-simple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32303" y="2827867"/>
            <a:ext cx="1291124" cy="762000"/>
            <a:chOff x="5723467" y="4080933"/>
            <a:chExt cx="1642533" cy="7620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>
                  <a:latin typeface="Open Sans Light"/>
                  <a:cs typeface="Open Sans Light"/>
                </a:rPr>
                <a:t>Model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32303" y="3851955"/>
            <a:ext cx="1291124" cy="762000"/>
            <a:chOff x="5723467" y="4080933"/>
            <a:chExt cx="1642533" cy="7620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>
                  <a:latin typeface="Open Sans Light"/>
                  <a:cs typeface="Open Sans Light"/>
                </a:rPr>
                <a:t>Data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58263" y="1667282"/>
            <a:ext cx="1291124" cy="762000"/>
            <a:chOff x="5723467" y="4080933"/>
            <a:chExt cx="1642533" cy="762000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>
                  <a:latin typeface="Open Sans Light"/>
                  <a:cs typeface="Open Sans Light"/>
                </a:rPr>
                <a:t>View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85941" y="1667282"/>
            <a:ext cx="1291124" cy="762000"/>
            <a:chOff x="5723467" y="4080933"/>
            <a:chExt cx="1642533" cy="762000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>
                  <a:latin typeface="Open Sans Light"/>
                  <a:cs typeface="Open Sans Light"/>
                </a:rPr>
                <a:t>Delegate</a:t>
              </a:r>
            </a:p>
          </p:txBody>
        </p:sp>
      </p:grpSp>
      <p:cxnSp>
        <p:nvCxnSpPr>
          <p:cNvPr id="28" name="Straight Arrow Connector 27"/>
          <p:cNvCxnSpPr>
            <a:stCxn id="17" idx="2"/>
            <a:endCxn id="20" idx="0"/>
          </p:cNvCxnSpPr>
          <p:nvPr/>
        </p:nvCxnSpPr>
        <p:spPr>
          <a:xfrm>
            <a:off x="3277865" y="3589867"/>
            <a:ext cx="0" cy="262088"/>
          </a:xfrm>
          <a:prstGeom prst="straightConnector1">
            <a:avLst/>
          </a:prstGeom>
          <a:ln w="12700" cmpd="sng"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48530" y="2429282"/>
            <a:ext cx="0" cy="398585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487" y="2475575"/>
            <a:ext cx="7792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>
                <a:latin typeface="Open Sans Light"/>
                <a:cs typeface="Open Sans Light"/>
              </a:rPr>
              <a:t>Fetches data items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689090" y="2429282"/>
            <a:ext cx="0" cy="400399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77012" y="2457198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>
                <a:latin typeface="Open Sans Light"/>
                <a:cs typeface="Open Sans Light"/>
              </a:rPr>
              <a:t>Notifies about data changes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949387" y="1931054"/>
            <a:ext cx="736554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913660" y="3241296"/>
            <a:ext cx="1426021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72272" y="155038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>
                <a:latin typeface="Open Sans Light"/>
                <a:cs typeface="Open Sans Light"/>
              </a:rPr>
              <a:t>Renders data items</a:t>
            </a:r>
          </a:p>
        </p:txBody>
      </p:sp>
      <p:cxnSp>
        <p:nvCxnSpPr>
          <p:cNvPr id="36" name="Straight Connector 35"/>
          <p:cNvCxnSpPr>
            <a:stCxn id="26" idx="2"/>
          </p:cNvCxnSpPr>
          <p:nvPr/>
        </p:nvCxnSpPr>
        <p:spPr>
          <a:xfrm>
            <a:off x="5331503" y="2429282"/>
            <a:ext cx="8178" cy="81201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34609" y="328209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>
                <a:latin typeface="Open Sans Light"/>
                <a:cs typeface="Open Sans Light"/>
              </a:rPr>
              <a:t>Stores changed data items</a:t>
            </a:r>
          </a:p>
        </p:txBody>
      </p:sp>
      <p:sp>
        <p:nvSpPr>
          <p:cNvPr id="39" name="Footer Placeholder 1">
            <a:extLst>
              <a:ext uri="{FF2B5EF4-FFF2-40B4-BE49-F238E27FC236}">
                <a16:creationId xmlns:a16="http://schemas.microsoft.com/office/drawing/2014/main" id="{6B339CE3-BB60-E147-AEA0-AB2FEDEE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1724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Widget: </a:t>
            </a:r>
            <a:r>
              <a:rPr lang="en-US" dirty="0" err="1"/>
              <a:t>QMdiArea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QMdiArea</a:t>
            </a:r>
            <a:r>
              <a:rPr lang="en-US" dirty="0"/>
              <a:t> – Window manager for sub-windows</a:t>
            </a:r>
          </a:p>
          <a:p>
            <a:pPr lvl="1"/>
            <a:r>
              <a:rPr lang="en-US" dirty="0"/>
              <a:t>Supports tiling and cascading sub-windows</a:t>
            </a:r>
          </a:p>
          <a:p>
            <a:pPr lvl="1"/>
            <a:r>
              <a:rPr lang="en-US" dirty="0"/>
              <a:t>Provides slots to add, remove, and activate sub-windows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QAbstractScrollArea</a:t>
            </a:r>
            <a:r>
              <a:rPr lang="en-US" dirty="0"/>
              <a:t> subclass (by default scroll bars off)</a:t>
            </a:r>
          </a:p>
          <a:p>
            <a:pPr lvl="1"/>
            <a:r>
              <a:rPr lang="en-US" dirty="0"/>
              <a:t>Subclass and use the viewport to define the visible area size </a:t>
            </a:r>
          </a:p>
          <a:p>
            <a:pPr lvl="1"/>
            <a:r>
              <a:rPr lang="en-US" dirty="0"/>
              <a:t>Two view modes: </a:t>
            </a:r>
            <a:r>
              <a:rPr lang="en-US" dirty="0" err="1"/>
              <a:t>subwindow</a:t>
            </a:r>
            <a:r>
              <a:rPr lang="en-US" dirty="0"/>
              <a:t> with frames and tabbed mode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QMdiSubWindow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Document (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) container </a:t>
            </a:r>
          </a:p>
          <a:p>
            <a:pPr lvl="1"/>
            <a:r>
              <a:rPr lang="en-US" dirty="0"/>
              <a:t>Manage your windows with “standard” window methods (</a:t>
            </a:r>
            <a:r>
              <a:rPr lang="en-US" dirty="0">
                <a:latin typeface="Courier New"/>
                <a:cs typeface="Courier New"/>
              </a:rPr>
              <a:t>show(), </a:t>
            </a:r>
            <a:r>
              <a:rPr lang="en-US" dirty="0" err="1">
                <a:latin typeface="Courier New"/>
                <a:cs typeface="Courier New"/>
              </a:rPr>
              <a:t>showMaximized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showFullScreen</a:t>
            </a:r>
            <a:r>
              <a:rPr lang="en-US" dirty="0">
                <a:latin typeface="Courier New"/>
                <a:cs typeface="Courier New"/>
              </a:rPr>
              <a:t>(), hide(), move()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Provides a sub-window list (in the creation, stacking or activation history order)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ex-mdi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8BBD531-23AC-6347-864D-8255C239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133104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Structures </a:t>
            </a:r>
          </a:p>
        </p:txBody>
      </p:sp>
      <p:pic>
        <p:nvPicPr>
          <p:cNvPr id="16" name="Picture 15" descr="modelview-mod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11" y="1192563"/>
            <a:ext cx="6959600" cy="3738814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F2F47D-C332-4941-9C67-F7F5A5BF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4102259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Structure - View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QtQuick</a:t>
            </a:r>
            <a:r>
              <a:rPr lang="en-US" b="1" dirty="0"/>
              <a:t> </a:t>
            </a:r>
            <a:r>
              <a:rPr lang="en-US" b="1" dirty="0" err="1">
                <a:latin typeface="Courier New"/>
                <a:cs typeface="Courier New"/>
              </a:rPr>
              <a:t>ItemView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Abstract base class for scrollable views </a:t>
            </a:r>
          </a:p>
          <a:p>
            <a:r>
              <a:rPr lang="en-US" b="1" dirty="0" err="1"/>
              <a:t>QtQuick</a:t>
            </a:r>
            <a:r>
              <a:rPr lang="en-US" b="1" dirty="0"/>
              <a:t> </a:t>
            </a:r>
            <a:r>
              <a:rPr lang="en-US" b="1" dirty="0" err="1">
                <a:latin typeface="Courier New"/>
                <a:cs typeface="Courier New"/>
              </a:rPr>
              <a:t>ListView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Items of data in a list </a:t>
            </a:r>
          </a:p>
          <a:p>
            <a:r>
              <a:rPr lang="en-US" b="1" dirty="0" err="1"/>
              <a:t>QtQuick</a:t>
            </a:r>
            <a:r>
              <a:rPr lang="en-US" b="1" dirty="0"/>
              <a:t> </a:t>
            </a:r>
            <a:r>
              <a:rPr lang="en-US" b="1" dirty="0" err="1">
                <a:latin typeface="Courier New"/>
                <a:cs typeface="Courier New"/>
              </a:rPr>
              <a:t>GridView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Items of data in a grid </a:t>
            </a:r>
          </a:p>
          <a:p>
            <a:r>
              <a:rPr lang="en-US" b="1" dirty="0" err="1"/>
              <a:t>QtQuick</a:t>
            </a:r>
            <a:r>
              <a:rPr lang="en-US" b="1" dirty="0"/>
              <a:t> </a:t>
            </a:r>
            <a:r>
              <a:rPr lang="en-US" b="1" dirty="0" err="1">
                <a:latin typeface="Courier New"/>
                <a:cs typeface="Courier New"/>
              </a:rPr>
              <a:t>PathView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Items of data along a specified path </a:t>
            </a:r>
          </a:p>
        </p:txBody>
      </p:sp>
      <p:pic>
        <p:nvPicPr>
          <p:cNvPr id="8" name="Picture 7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07" y="3725896"/>
            <a:ext cx="1072445" cy="1429927"/>
          </a:xfrm>
          <a:prstGeom prst="rect">
            <a:avLst/>
          </a:prstGeom>
        </p:spPr>
      </p:pic>
      <p:pic>
        <p:nvPicPr>
          <p:cNvPr id="9" name="Picture 8" descr="list-model-path-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0" y="3725896"/>
            <a:ext cx="1429927" cy="1429927"/>
          </a:xfrm>
          <a:prstGeom prst="rect">
            <a:avLst/>
          </a:prstGeom>
        </p:spPr>
      </p:pic>
      <p:pic>
        <p:nvPicPr>
          <p:cNvPr id="10" name="Picture 9" descr="list-model-grid-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29" y="3725896"/>
            <a:ext cx="1429927" cy="1429927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C5640AB-D353-7142-97CB-F73829BA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4734996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Adapts the Data - Model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QAbstractItemModel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Abstract interface of models </a:t>
            </a:r>
          </a:p>
          <a:p>
            <a:endParaRPr lang="en-US" b="1" dirty="0"/>
          </a:p>
          <a:p>
            <a:r>
              <a:rPr lang="en-US" b="1" dirty="0"/>
              <a:t>Abstract Item Models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Implement to use </a:t>
            </a:r>
          </a:p>
          <a:p>
            <a:endParaRPr lang="en-US" b="1" dirty="0"/>
          </a:p>
          <a:p>
            <a:r>
              <a:rPr lang="en-US" b="1" dirty="0"/>
              <a:t>Ready-Made Models</a:t>
            </a:r>
          </a:p>
          <a:p>
            <a:pPr lvl="1"/>
            <a:r>
              <a:rPr lang="en-US" dirty="0"/>
              <a:t>Convenient to use </a:t>
            </a:r>
          </a:p>
          <a:p>
            <a:endParaRPr lang="en-US" b="1" dirty="0"/>
          </a:p>
          <a:p>
            <a:r>
              <a:rPr lang="en-US" b="1" dirty="0"/>
              <a:t>Proxy Models</a:t>
            </a:r>
          </a:p>
          <a:p>
            <a:pPr lvl="1"/>
            <a:r>
              <a:rPr lang="en-US" dirty="0"/>
              <a:t>Reorder/filter/sort your items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341" y="1370838"/>
            <a:ext cx="5299262" cy="3618455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DA5AA3C-DF52-F24E-A8D0-28AF3FBC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5436816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Model - View Relationships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Standard Item Model</a:t>
            </a:r>
          </a:p>
          <a:p>
            <a:pPr lvl="1"/>
            <a:r>
              <a:rPr lang="en-US" dirty="0" err="1"/>
              <a:t>Data+Model</a:t>
            </a:r>
            <a:r>
              <a:rPr lang="en-US" dirty="0"/>
              <a:t> combined </a:t>
            </a:r>
          </a:p>
          <a:p>
            <a:pPr lvl="1"/>
            <a:r>
              <a:rPr lang="en-US" dirty="0"/>
              <a:t>View is separated</a:t>
            </a:r>
          </a:p>
          <a:p>
            <a:pPr lvl="1"/>
            <a:r>
              <a:rPr lang="en-US" dirty="0"/>
              <a:t>Model is your data </a:t>
            </a:r>
          </a:p>
          <a:p>
            <a:endParaRPr lang="en-US" dirty="0"/>
          </a:p>
          <a:p>
            <a:r>
              <a:rPr lang="en-US" b="1" dirty="0"/>
              <a:t>Custom Item Models</a:t>
            </a:r>
          </a:p>
          <a:p>
            <a:pPr lvl="1"/>
            <a:r>
              <a:rPr lang="en-US" dirty="0"/>
              <a:t>Model is adapter to data </a:t>
            </a:r>
          </a:p>
          <a:p>
            <a:pPr lvl="1"/>
            <a:r>
              <a:rPr lang="en-US" dirty="0"/>
              <a:t>View is separated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72471" y="1191365"/>
            <a:ext cx="2088228" cy="1512168"/>
            <a:chOff x="6904932" y="898678"/>
            <a:chExt cx="1134125" cy="765667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904932" y="898678"/>
              <a:ext cx="1134125" cy="765667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8939" y="943717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View</a:t>
              </a:r>
            </a:p>
          </p:txBody>
        </p:sp>
      </p:grpSp>
      <p:sp>
        <p:nvSpPr>
          <p:cNvPr id="13" name="Left-Right Arrow 12"/>
          <p:cNvSpPr/>
          <p:nvPr/>
        </p:nvSpPr>
        <p:spPr bwMode="auto">
          <a:xfrm>
            <a:off x="5263335" y="3297161"/>
            <a:ext cx="949100" cy="36004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813849" y="1551405"/>
            <a:ext cx="1494045" cy="1008112"/>
            <a:chOff x="7134795" y="3810277"/>
            <a:chExt cx="1120534" cy="505076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134795" y="3839047"/>
              <a:ext cx="1120534" cy="476306"/>
            </a:xfrm>
            <a:prstGeom prst="rect">
              <a:avLst/>
            </a:prstGeom>
            <a:solidFill>
              <a:srgbClr val="84CEE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62090" y="3810277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Model</a:t>
              </a: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6956392" y="1839437"/>
            <a:ext cx="1224123" cy="59822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71639" y="1814847"/>
            <a:ext cx="981496" cy="349203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Data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473963" y="2966975"/>
            <a:ext cx="1494045" cy="1008112"/>
            <a:chOff x="7134795" y="3810277"/>
            <a:chExt cx="1120534" cy="505076"/>
          </a:xfrm>
        </p:grpSpPr>
        <p:sp>
          <p:nvSpPr>
            <p:cNvPr id="20" name="Rectangle 19"/>
            <p:cNvSpPr/>
            <p:nvPr/>
          </p:nvSpPr>
          <p:spPr bwMode="auto">
            <a:xfrm>
              <a:off x="7134795" y="3839047"/>
              <a:ext cx="1120534" cy="476306"/>
            </a:xfrm>
            <a:prstGeom prst="rect">
              <a:avLst/>
            </a:prstGeom>
            <a:solidFill>
              <a:srgbClr val="84CEE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62090" y="3810277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Model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3616506" y="3255007"/>
            <a:ext cx="1224123" cy="59822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31753" y="3230417"/>
            <a:ext cx="981496" cy="349203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Data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95579" y="2822959"/>
            <a:ext cx="2088228" cy="1512168"/>
            <a:chOff x="6904932" y="898678"/>
            <a:chExt cx="1134125" cy="76566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6904932" y="898678"/>
              <a:ext cx="1134125" cy="765667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58939" y="949822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View</a:t>
              </a:r>
            </a:p>
          </p:txBody>
        </p:sp>
      </p:grpSp>
      <p:sp>
        <p:nvSpPr>
          <p:cNvPr id="28" name="Footer Placeholder 1">
            <a:extLst>
              <a:ext uri="{FF2B5EF4-FFF2-40B4-BE49-F238E27FC236}">
                <a16:creationId xmlns:a16="http://schemas.microsoft.com/office/drawing/2014/main" id="{42534D7E-8D11-1147-BC3A-BB321CD4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2385200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Data - </a:t>
            </a:r>
            <a:r>
              <a:rPr lang="en-US" dirty="0" err="1"/>
              <a:t>QModelIndex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Refers to item in model</a:t>
            </a:r>
          </a:p>
          <a:p>
            <a:r>
              <a:rPr lang="en-US" dirty="0"/>
              <a:t>Contains all information to specify location</a:t>
            </a:r>
          </a:p>
          <a:p>
            <a:r>
              <a:rPr lang="en-US" dirty="0"/>
              <a:t>Located in given row and column </a:t>
            </a:r>
          </a:p>
          <a:p>
            <a:pPr lvl="1"/>
            <a:r>
              <a:rPr lang="en-US" dirty="0"/>
              <a:t>May have a parent index </a:t>
            </a:r>
          </a:p>
          <a:p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b="1" dirty="0"/>
              <a:t> API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row() </a:t>
            </a:r>
            <a:r>
              <a:rPr lang="en-US" dirty="0"/>
              <a:t>- row index refers to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column() </a:t>
            </a:r>
            <a:r>
              <a:rPr lang="en-US" dirty="0"/>
              <a:t>– column index refers to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parent() </a:t>
            </a:r>
            <a:r>
              <a:rPr lang="en-US" dirty="0"/>
              <a:t>– parent of index </a:t>
            </a:r>
          </a:p>
          <a:p>
            <a:pPr lvl="2"/>
            <a:r>
              <a:rPr lang="en-US" dirty="0"/>
              <a:t>Or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if no parent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isValid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/>
              <a:t>Valid index belongs to a model</a:t>
            </a:r>
          </a:p>
          <a:p>
            <a:pPr lvl="2"/>
            <a:r>
              <a:rPr lang="en-US" dirty="0"/>
              <a:t>Valid index has non-negative row and column numbers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model() </a:t>
            </a:r>
            <a:r>
              <a:rPr lang="en-US" dirty="0"/>
              <a:t>– the model index refers to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Data(role) </a:t>
            </a:r>
            <a:r>
              <a:rPr lang="en-US" dirty="0"/>
              <a:t>- data for given role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63F2E97-7EEC-814D-9DDA-9A7845C2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024095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/>
              <a:t> in Table/Tree Structures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Rows and columns</a:t>
            </a:r>
          </a:p>
          <a:p>
            <a:pPr lvl="1"/>
            <a:r>
              <a:rPr lang="en-US" b="1" dirty="0"/>
              <a:t>Item location in table model</a:t>
            </a:r>
          </a:p>
          <a:p>
            <a:pPr lvl="1"/>
            <a:r>
              <a:rPr lang="en-US" dirty="0"/>
              <a:t>Item has no parent (</a:t>
            </a:r>
            <a:r>
              <a:rPr lang="en-US" dirty="0" err="1">
                <a:latin typeface="Courier New"/>
                <a:cs typeface="Courier New"/>
              </a:rPr>
              <a:t>parent.isValid</a:t>
            </a:r>
            <a:r>
              <a:rPr lang="en-US" dirty="0">
                <a:latin typeface="Courier New"/>
                <a:cs typeface="Courier New"/>
              </a:rPr>
              <a:t>() == false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indexA</a:t>
            </a:r>
            <a:r>
              <a:rPr lang="en-US" dirty="0">
                <a:latin typeface="Courier New"/>
                <a:cs typeface="Courier New"/>
              </a:rPr>
              <a:t> = model-&gt;index(0, 0,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indexB</a:t>
            </a:r>
            <a:r>
              <a:rPr lang="en-US" dirty="0">
                <a:latin typeface="Courier New"/>
                <a:cs typeface="Courier New"/>
              </a:rPr>
              <a:t> = model-&gt;index(1,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indexC</a:t>
            </a:r>
            <a:r>
              <a:rPr lang="en-US" dirty="0">
                <a:latin typeface="Courier New"/>
                <a:cs typeface="Courier New"/>
              </a:rPr>
              <a:t> = model-&gt;index(2,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endParaRPr lang="en-US" b="1" dirty="0"/>
          </a:p>
          <a:p>
            <a:r>
              <a:rPr lang="en-US" b="1" dirty="0"/>
              <a:t>Parents, rows, and columns </a:t>
            </a:r>
            <a:endParaRPr lang="en-US" dirty="0"/>
          </a:p>
          <a:p>
            <a:pPr lvl="1"/>
            <a:r>
              <a:rPr lang="en-US" dirty="0"/>
              <a:t>Item location in tree model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indexA</a:t>
            </a:r>
            <a:r>
              <a:rPr lang="en-US" dirty="0">
                <a:latin typeface="Courier New"/>
                <a:cs typeface="Courier New"/>
              </a:rPr>
              <a:t> = model-&gt;index(0, 0,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indexC</a:t>
            </a:r>
            <a:r>
              <a:rPr lang="en-US" dirty="0">
                <a:latin typeface="Courier New"/>
                <a:cs typeface="Courier New"/>
              </a:rPr>
              <a:t> = model-&gt;index(2,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asking for index with given row, column and parent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indexB</a:t>
            </a:r>
            <a:r>
              <a:rPr lang="en-US" dirty="0">
                <a:latin typeface="Courier New"/>
                <a:cs typeface="Courier New"/>
              </a:rPr>
              <a:t> = model-&gt;index(1, 0, </a:t>
            </a:r>
            <a:r>
              <a:rPr lang="en-US" dirty="0" err="1">
                <a:latin typeface="Courier New"/>
                <a:cs typeface="Courier New"/>
              </a:rPr>
              <a:t>indexA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pic>
        <p:nvPicPr>
          <p:cNvPr id="4" name="Picture 3" descr="modelview-table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192563"/>
            <a:ext cx="1483297" cy="1834445"/>
          </a:xfrm>
          <a:prstGeom prst="rect">
            <a:avLst/>
          </a:prstGeom>
        </p:spPr>
      </p:pic>
      <p:pic>
        <p:nvPicPr>
          <p:cNvPr id="7" name="Picture 6" descr="modelview-tree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15" y="3258053"/>
            <a:ext cx="1483297" cy="1961970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BD79903-7055-0C4E-9632-CCF296B1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5215040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and Item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b="1" dirty="0"/>
              <a:t>Item performs various roles</a:t>
            </a:r>
          </a:p>
          <a:p>
            <a:pPr lvl="1"/>
            <a:r>
              <a:rPr lang="en-US" dirty="0"/>
              <a:t>For other components (delegate, view,...) </a:t>
            </a:r>
          </a:p>
          <a:p>
            <a:r>
              <a:rPr lang="en-US" b="1" dirty="0"/>
              <a:t>Supplies different data </a:t>
            </a:r>
            <a:endParaRPr lang="en-US" dirty="0"/>
          </a:p>
          <a:p>
            <a:pPr lvl="1"/>
            <a:r>
              <a:rPr lang="en-US" dirty="0"/>
              <a:t>For different situations </a:t>
            </a:r>
          </a:p>
          <a:p>
            <a:pPr fontAlgn="auto"/>
            <a:r>
              <a:rPr lang="en-US" b="1" dirty="0"/>
              <a:t>Example: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used display string in view </a:t>
            </a:r>
          </a:p>
          <a:p>
            <a:pPr fontAlgn="auto"/>
            <a:r>
              <a:rPr lang="en-US" b="1" dirty="0"/>
              <a:t>Asking for data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QVariant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model-&gt;data(index, role);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Asking for display text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r>
              <a:rPr lang="en-US" b="1" dirty="0"/>
              <a:t>Standard roles</a:t>
            </a:r>
          </a:p>
          <a:p>
            <a:pPr lvl="1"/>
            <a:r>
              <a:rPr lang="en-US" dirty="0"/>
              <a:t>Defined by 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ItemDataRole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8" name="Picture 7" descr="modelview-ro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63" y="1370838"/>
            <a:ext cx="3294638" cy="2303639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1D04570-2FB3-8545-8DCF-D9836357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9379114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Item Roles from/to QML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Item Roles in C++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Asking for display text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/>
              <a:t>Item properties in QML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onCurrentIndexChanged</a:t>
            </a:r>
            <a:r>
              <a:rPr lang="en-US" dirty="0">
                <a:latin typeface="Courier New"/>
                <a:cs typeface="Courier New"/>
              </a:rPr>
              <a:t>: {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model.get</a:t>
            </a:r>
            <a:r>
              <a:rPr lang="en-US" dirty="0">
                <a:latin typeface="Courier New"/>
                <a:cs typeface="Courier New"/>
              </a:rPr>
              <a:t>(index).display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/>
              <a:t>Default mappings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in C++ is display in QML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DecorationRole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in C++ is decoration in QML </a:t>
            </a:r>
          </a:p>
          <a:p>
            <a:r>
              <a:rPr lang="en-US" dirty="0"/>
              <a:t>Add additional mappings by re-implementing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roleNames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02685FF-BA19-444A-B3BF-880BCC5BB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843506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Models to QML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Export model instance </a:t>
            </a:r>
          </a:p>
          <a:p>
            <a:pPr lvl="1"/>
            <a:r>
              <a:rPr lang="en-US" dirty="0"/>
              <a:t>Create model instance in C++ </a:t>
            </a:r>
          </a:p>
          <a:p>
            <a:pPr lvl="1"/>
            <a:r>
              <a:rPr lang="en-US" dirty="0"/>
              <a:t>Set as a context property on the view's engine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*model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QQuickView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view;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view.engine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("_model", model); </a:t>
            </a:r>
          </a:p>
          <a:p>
            <a:pPr lvl="1"/>
            <a:r>
              <a:rPr lang="en-US" dirty="0"/>
              <a:t>Use in QML by id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>
                <a:latin typeface="Courier New"/>
                <a:cs typeface="Courier New"/>
              </a:rPr>
              <a:t> { model: _model } </a:t>
            </a:r>
          </a:p>
          <a:p>
            <a:pPr fontAlgn="auto"/>
            <a:r>
              <a:rPr lang="en-US" dirty="0"/>
              <a:t>Export model type </a:t>
            </a:r>
          </a:p>
          <a:p>
            <a:pPr lvl="1"/>
            <a:r>
              <a:rPr lang="en-US" dirty="0"/>
              <a:t>Register custom model class with QML type system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qmlRegisterType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&gt;("Models", 1, 0, "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  <a:p>
            <a:pPr lvl="1"/>
            <a:r>
              <a:rPr lang="en-US" dirty="0"/>
              <a:t>Use in QML like any other QML element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import Models 1.0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>
                <a:latin typeface="Courier New"/>
                <a:cs typeface="Courier New"/>
              </a:rPr>
              <a:t> {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model: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{}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411BACD-2749-0B48-B0DB-660B2FD6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9944035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Model/View Concept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Model Structures</a:t>
            </a:r>
          </a:p>
          <a:p>
            <a:pPr lvl="1"/>
            <a:r>
              <a:rPr lang="en-US" dirty="0"/>
              <a:t>List, Table and Tree </a:t>
            </a:r>
          </a:p>
          <a:p>
            <a:r>
              <a:rPr lang="en-US" b="1" dirty="0"/>
              <a:t>Components</a:t>
            </a:r>
          </a:p>
          <a:p>
            <a:pPr lvl="1"/>
            <a:r>
              <a:rPr lang="en-US" dirty="0"/>
              <a:t>Model - Adapter to Data </a:t>
            </a:r>
          </a:p>
          <a:p>
            <a:pPr lvl="1"/>
            <a:r>
              <a:rPr lang="en-US" dirty="0"/>
              <a:t>View - Displays Structure </a:t>
            </a:r>
          </a:p>
          <a:p>
            <a:pPr lvl="1"/>
            <a:r>
              <a:rPr lang="en-US" dirty="0"/>
              <a:t>Delegate – Paints Item</a:t>
            </a:r>
          </a:p>
          <a:p>
            <a:pPr lvl="1"/>
            <a:r>
              <a:rPr lang="en-US" dirty="0"/>
              <a:t>Index – Location in Model </a:t>
            </a:r>
          </a:p>
          <a:p>
            <a:r>
              <a:rPr lang="en-US" b="1" dirty="0"/>
              <a:t>Views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GridView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PathView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>
            <a:normAutofit/>
          </a:bodyPr>
          <a:lstStyle/>
          <a:p>
            <a:r>
              <a:rPr lang="en-US" b="1" dirty="0"/>
              <a:t>Models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Other Abstract Models </a:t>
            </a:r>
          </a:p>
          <a:p>
            <a:pPr lvl="1"/>
            <a:r>
              <a:rPr lang="en-US" dirty="0"/>
              <a:t>Ready-Made Models</a:t>
            </a:r>
          </a:p>
          <a:p>
            <a:pPr lvl="1"/>
            <a:r>
              <a:rPr lang="en-US" dirty="0"/>
              <a:t>Proxy Models </a:t>
            </a:r>
          </a:p>
          <a:p>
            <a:r>
              <a:rPr lang="en-US" b="1" dirty="0"/>
              <a:t>Index 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row()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column()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parent()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data( role 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model() </a:t>
            </a:r>
          </a:p>
          <a:p>
            <a:r>
              <a:rPr lang="en-US" b="1" dirty="0"/>
              <a:t>Item Role 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Standard Roles in 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ItemDataRoles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1F1CC03-B178-E949-8DAC-51AFAC66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6714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Layout Management – Doing it Yourself </a:t>
            </a:r>
            <a:endParaRPr lang="en-US" b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and resize widgets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move()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resize()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/>
              <a:t>Example: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37144" y="3051529"/>
            <a:ext cx="7884745" cy="1446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(...);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resize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B992F79-A140-4F4A-B0BC-C8FEF21E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9673688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Showing Simple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18844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QStandardItemModel</a:t>
            </a:r>
            <a:r>
              <a:rPr lang="en-US" dirty="0"/>
              <a:t> - Convenient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QStandardItemModel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Classic item-based approach</a:t>
            </a:r>
          </a:p>
          <a:p>
            <a:pPr lvl="1"/>
            <a:r>
              <a:rPr lang="en-US" dirty="0"/>
              <a:t>Only practical for small sets of data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QStandardItemModel</a:t>
            </a:r>
            <a:r>
              <a:rPr lang="en-US" dirty="0">
                <a:latin typeface="Courier New"/>
                <a:cs typeface="Courier New"/>
              </a:rPr>
              <a:t>(parent);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item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("A (0,0)");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model-&gt;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(item);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model-&gt;</a:t>
            </a:r>
            <a:r>
              <a:rPr lang="en-US" dirty="0" err="1">
                <a:latin typeface="Courier New"/>
                <a:cs typeface="Courier New"/>
              </a:rPr>
              <a:t>setItem</a:t>
            </a:r>
            <a:r>
              <a:rPr lang="en-US" dirty="0">
                <a:latin typeface="Courier New"/>
                <a:cs typeface="Courier New"/>
              </a:rPr>
              <a:t>(0, 1,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("B (0,1)"));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item-&gt;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("C (0,0)")); </a:t>
            </a:r>
          </a:p>
          <a:p>
            <a:endParaRPr lang="en-US" dirty="0"/>
          </a:p>
          <a:p>
            <a:r>
              <a:rPr lang="en-US" i="1" dirty="0"/>
              <a:t>"B(0,1)” and "C(0,0)” – Not visible. (list view is only 1-dimensional)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ex-standarditemmodell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CF3B199-9733-6D46-A9FD-5FA19DF8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04224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City Engine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Demo Model</a:t>
            </a:r>
          </a:p>
          <a:p>
            <a:pPr lvl="1"/>
            <a:r>
              <a:rPr lang="en-US" dirty="0"/>
              <a:t>62 most populous cities of the world </a:t>
            </a:r>
          </a:p>
          <a:p>
            <a:pPr lvl="1"/>
            <a:r>
              <a:rPr lang="en-US" dirty="0"/>
              <a:t>Data in CSV file </a:t>
            </a:r>
          </a:p>
          <a:p>
            <a:endParaRPr lang="en-US" dirty="0"/>
          </a:p>
          <a:p>
            <a:r>
              <a:rPr lang="en-US" dirty="0"/>
              <a:t>Data Columns</a:t>
            </a:r>
          </a:p>
          <a:p>
            <a:pPr lvl="1"/>
            <a:r>
              <a:rPr lang="en-US" i="1" dirty="0"/>
              <a:t>City | Country | Population | Area | Flag 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Implemented as data backend</a:t>
            </a:r>
          </a:p>
          <a:p>
            <a:pPr lvl="1"/>
            <a:r>
              <a:rPr lang="en-US" dirty="0"/>
              <a:t>Internal implementation is hidden </a:t>
            </a:r>
          </a:p>
          <a:p>
            <a:pPr lvl="1"/>
            <a:r>
              <a:rPr lang="en-US" dirty="0"/>
              <a:t>Code in </a:t>
            </a:r>
            <a:r>
              <a:rPr lang="en-US" dirty="0" err="1">
                <a:latin typeface="Courier New"/>
                <a:cs typeface="Courier New"/>
              </a:rPr>
              <a:t>CityEngine</a:t>
            </a:r>
            <a:r>
              <a:rPr lang="en-US" dirty="0"/>
              <a:t> class </a:t>
            </a:r>
          </a:p>
        </p:txBody>
      </p:sp>
      <p:pic>
        <p:nvPicPr>
          <p:cNvPr id="10" name="Picture 9" descr="citymodelcs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22" y="1192562"/>
            <a:ext cx="2366413" cy="2934003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55F2953-C9D8-4A48-8D2F-56B773D7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57341052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Backend </a:t>
            </a:r>
            <a:r>
              <a:rPr lang="en-US" dirty="0" err="1"/>
              <a:t>CityEngine</a:t>
            </a:r>
            <a:r>
              <a:rPr lang="en-US" dirty="0"/>
              <a:t> API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3680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CityEngine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cities()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country(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cityName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population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population(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cityName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area(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cityName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flag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QIcon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flag(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countryName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countries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countries()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filtered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citiesByCountry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countryName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55BA722-21AC-DD45-B9E9-F0B12611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55454691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Standard Item Model for </a:t>
            </a:r>
            <a:r>
              <a:rPr lang="en-US" i="1" dirty="0" err="1"/>
              <a:t>CityEngine</a:t>
            </a:r>
            <a:r>
              <a:rPr lang="en-US" i="1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</a:t>
            </a:r>
            <a:r>
              <a:rPr lang="en-US" dirty="0" err="1">
                <a:latin typeface="Courier New"/>
                <a:cs typeface="Courier New"/>
              </a:rPr>
              <a:t>setupModel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in </a:t>
            </a:r>
            <a:r>
              <a:rPr lang="en-US" dirty="0" err="1">
                <a:latin typeface="Courier New"/>
                <a:cs typeface="Courier New"/>
              </a:rPr>
              <a:t>citymodel.cpp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/>
              <a:t>Display cities grouped by countries </a:t>
            </a:r>
          </a:p>
        </p:txBody>
      </p:sp>
      <p:pic>
        <p:nvPicPr>
          <p:cNvPr id="7" name="Picture 6" descr="sol-cities-standardi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05" y="1370838"/>
            <a:ext cx="3065473" cy="3259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lab-cities-standarditem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8DB8FA1C-4559-9343-9CF3-9E3FD6DF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237574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Proxy Models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198392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Proxy Model - </a:t>
            </a:r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Transforms structure of source model </a:t>
            </a:r>
          </a:p>
          <a:p>
            <a:pPr lvl="1"/>
            <a:r>
              <a:rPr lang="en-US" dirty="0"/>
              <a:t>Maps indexes to new indexes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view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QQuickView</a:t>
            </a:r>
            <a:r>
              <a:rPr lang="en-US" dirty="0">
                <a:latin typeface="Courier New"/>
                <a:cs typeface="Courier New"/>
              </a:rPr>
              <a:t>(parent);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insert proxy model between model and view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proxy-&gt;</a:t>
            </a:r>
            <a:r>
              <a:rPr lang="en-US" dirty="0" err="1">
                <a:latin typeface="Courier New"/>
                <a:cs typeface="Courier New"/>
              </a:rPr>
              <a:t>setSourceModel</a:t>
            </a:r>
            <a:r>
              <a:rPr lang="en-US" dirty="0">
                <a:latin typeface="Courier New"/>
                <a:cs typeface="Courier New"/>
              </a:rPr>
              <a:t>(model);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view-&gt;engine()-&gt;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setContextProperty</a:t>
            </a:r>
            <a:r>
              <a:rPr lang="en-US" dirty="0">
                <a:latin typeface="Courier New"/>
                <a:cs typeface="Courier New"/>
              </a:rPr>
              <a:t>("_proxy", proxy); </a:t>
            </a:r>
          </a:p>
          <a:p>
            <a:endParaRPr lang="en-US" i="1" dirty="0"/>
          </a:p>
          <a:p>
            <a:r>
              <a:rPr lang="en-US" i="1" dirty="0"/>
              <a:t>Note: </a:t>
            </a:r>
            <a:r>
              <a:rPr lang="en-US" dirty="0"/>
              <a:t>Need to load all data to sort or filter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F169B27-0521-1046-8968-FB83A8CD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9691641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Sorting/Filtering  - </a:t>
            </a:r>
            <a:r>
              <a:rPr lang="en-US" dirty="0" err="1"/>
              <a:t>QSortFilterProxyModel</a:t>
            </a:r>
            <a:r>
              <a:rPr lang="en-US" dirty="0"/>
              <a:t>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Filter with Proxy Model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filter column 1 by "India"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proxy-&gt;</a:t>
            </a:r>
            <a:r>
              <a:rPr lang="en-US" dirty="0" err="1">
                <a:latin typeface="Courier New"/>
                <a:cs typeface="Courier New"/>
              </a:rPr>
              <a:t>setFilterWildcard</a:t>
            </a:r>
            <a:r>
              <a:rPr lang="en-US" dirty="0">
                <a:latin typeface="Courier New"/>
                <a:cs typeface="Courier New"/>
              </a:rPr>
              <a:t>("India");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proxy-&gt;</a:t>
            </a:r>
            <a:r>
              <a:rPr lang="en-US" dirty="0" err="1">
                <a:latin typeface="Courier New"/>
                <a:cs typeface="Courier New"/>
              </a:rPr>
              <a:t>setFilterKeyColumn</a:t>
            </a:r>
            <a:r>
              <a:rPr lang="en-US" dirty="0">
                <a:latin typeface="Courier New"/>
                <a:cs typeface="Courier New"/>
              </a:rPr>
              <a:t>(1); </a:t>
            </a:r>
          </a:p>
          <a:p>
            <a:r>
              <a:rPr lang="en-US" b="1" dirty="0"/>
              <a:t>Sorting with Proxy Model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sort column 0 ascending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proxy-&gt;sort(0,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AscendingOrder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b="1" dirty="0"/>
              <a:t>Filter via </a:t>
            </a:r>
            <a:r>
              <a:rPr lang="en-US" b="1" dirty="0" err="1">
                <a:latin typeface="Courier New"/>
                <a:cs typeface="Courier New"/>
              </a:rPr>
              <a:t>TextInput</a:t>
            </a:r>
            <a:r>
              <a:rPr lang="en-US" b="1" dirty="0" err="1"/>
              <a:t>’s</a:t>
            </a:r>
            <a:r>
              <a:rPr lang="en-US" b="1" dirty="0"/>
              <a:t> signal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onTextChanged</a:t>
            </a:r>
            <a:r>
              <a:rPr lang="en-US" dirty="0">
                <a:latin typeface="Courier New"/>
                <a:cs typeface="Courier New"/>
              </a:rPr>
              <a:t>: _</a:t>
            </a:r>
            <a:r>
              <a:rPr lang="en-US" dirty="0" err="1">
                <a:latin typeface="Courier New"/>
                <a:cs typeface="Courier New"/>
              </a:rPr>
              <a:t>proxy.setFilterWildcard</a:t>
            </a:r>
            <a:r>
              <a:rPr lang="en-US" dirty="0">
                <a:latin typeface="Courier New"/>
                <a:cs typeface="Courier New"/>
              </a:rPr>
              <a:t>(text)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ex-sort-filter-tableview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B3F353D-5199-6F45-B3FD-EB31AF78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8367483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Custom Models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08156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Implementing a Model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Variety of classes to choose from </a:t>
            </a:r>
          </a:p>
          <a:p>
            <a:r>
              <a:rPr lang="en-US" b="1" dirty="0" err="1">
                <a:latin typeface="Courier New"/>
                <a:cs typeface="Courier New"/>
              </a:rPr>
              <a:t>QAbstractListModel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One dimensional list </a:t>
            </a:r>
          </a:p>
          <a:p>
            <a:r>
              <a:rPr lang="en-US" b="1" dirty="0" err="1">
                <a:latin typeface="Courier New"/>
                <a:cs typeface="Courier New"/>
              </a:rPr>
              <a:t>QAbstractTableModel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Two-dimensional tables</a:t>
            </a:r>
          </a:p>
          <a:p>
            <a:r>
              <a:rPr lang="en-US" b="1" dirty="0" err="1">
                <a:latin typeface="Courier New"/>
                <a:cs typeface="Courier New"/>
              </a:rPr>
              <a:t>QAbstractItemModel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Generic model class </a:t>
            </a:r>
          </a:p>
          <a:p>
            <a:r>
              <a:rPr lang="en-US" b="1" dirty="0" err="1">
                <a:latin typeface="Courier New"/>
                <a:cs typeface="Courier New"/>
              </a:rPr>
              <a:t>QStringListModel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One-dimensional model </a:t>
            </a:r>
          </a:p>
          <a:p>
            <a:pPr lvl="1"/>
            <a:r>
              <a:rPr lang="en-US" dirty="0"/>
              <a:t>Works on string list</a:t>
            </a:r>
          </a:p>
          <a:p>
            <a:r>
              <a:rPr lang="en-US" b="1" dirty="0" err="1">
                <a:latin typeface="Courier New"/>
                <a:cs typeface="Courier New"/>
              </a:rPr>
              <a:t>QStandardItemModel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Model that stores the data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48DD9C5-A034-884E-B474-B9996C06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5787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– Let Qt Handle the Layout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Define the position and size for top-level widgets only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setGeometry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(), resize() </a:t>
            </a:r>
            <a:r>
              <a:rPr lang="en-US" dirty="0"/>
              <a:t>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move()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Manage the layout of child widgets with layout classes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Makes your UI scalable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Takes LTR and RTL into account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Takes font sizes into account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All layout classes subclass </a:t>
            </a:r>
            <a:r>
              <a:rPr lang="en-US" dirty="0" err="1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a widget itself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QVBoxLayout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QStackedLayout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QGridLayout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QFormLayout</a:t>
            </a:r>
            <a:endParaRPr lang="en-US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Some widgets use directly the layouts: </a:t>
            </a:r>
            <a:r>
              <a:rPr lang="en-US" dirty="0" err="1">
                <a:latin typeface="Courier New"/>
                <a:cs typeface="Courier New"/>
              </a:rPr>
              <a:t>QTabWidget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QStackedWidget</a:t>
            </a:r>
            <a:r>
              <a:rPr lang="en-US" dirty="0"/>
              <a:t> use </a:t>
            </a:r>
            <a:r>
              <a:rPr lang="en-US" dirty="0" err="1">
                <a:latin typeface="Courier New"/>
                <a:cs typeface="Courier New"/>
              </a:rPr>
              <a:t>QStackedLayout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95B04EA-9FF7-6146-ADC4-09682070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5555450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Read Only List Model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029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QAbstractListModel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rowCount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current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requested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DisplayRole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ex-stringlistmodel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1DEB0C3-4401-854C-9836-1F051667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178330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 err="1"/>
              <a:t>Suppling</a:t>
            </a:r>
            <a:r>
              <a:rPr lang="en-US" dirty="0"/>
              <a:t> Header Information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1409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headerData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section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Orientation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orientation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header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orientation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>
                <a:latin typeface="Open Sans Light"/>
                <a:cs typeface="Open Sans Light"/>
              </a:rPr>
              <a:t>ex-stringlistmodel-2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774D461-EE7A-B246-A1F1-8BA7F96D9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530870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Enabling Editing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721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should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contain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ItemIsEditable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::flags(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&amp;index)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QAbstractListModel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flags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ItemIsEditable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index,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value,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value;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emit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dataChanged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topLeft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bottomRight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successful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>
                <a:latin typeface="Open Sans Light"/>
                <a:cs typeface="Open Sans Light"/>
              </a:rPr>
              <a:t>ex-stringlistmodel-3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81F69693-56D7-B540-B459-9496344A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8377308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Row Manipulation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82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before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beginInsertRows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endInsertRows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removes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starting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beginRemoveRows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remove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endRemoveRows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>
                <a:latin typeface="Open Sans Light"/>
                <a:cs typeface="Open Sans Light"/>
              </a:rPr>
              <a:t>ex-stringlistmodel-4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7CA60C5-BD47-134D-B89D-BED4C270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2595658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City List Model </a:t>
            </a:r>
            <a:br>
              <a:rPr lang="en-US" i="1" dirty="0"/>
            </a:b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implement a City List Model </a:t>
            </a:r>
          </a:p>
          <a:p>
            <a:r>
              <a:rPr lang="en-US" dirty="0"/>
              <a:t>Given: </a:t>
            </a:r>
          </a:p>
          <a:p>
            <a:pPr lvl="1"/>
            <a:r>
              <a:rPr lang="en-US" dirty="0"/>
              <a:t>Start with solution of </a:t>
            </a:r>
            <a:r>
              <a:rPr lang="en-US" dirty="0" err="1"/>
              <a:t>modelview</a:t>
            </a:r>
            <a:r>
              <a:rPr lang="en-US" dirty="0"/>
              <a:t>/lab-cities-</a:t>
            </a:r>
            <a:r>
              <a:rPr lang="en-US" dirty="0" err="1"/>
              <a:t>standarditem</a:t>
            </a:r>
            <a:r>
              <a:rPr lang="en-US" dirty="0"/>
              <a:t> </a:t>
            </a:r>
          </a:p>
          <a:p>
            <a:r>
              <a:rPr lang="en-US" dirty="0"/>
              <a:t>Your Task: </a:t>
            </a:r>
          </a:p>
          <a:p>
            <a:pPr lvl="1"/>
            <a:r>
              <a:rPr lang="en-US" dirty="0"/>
              <a:t>Rebase </a:t>
            </a:r>
            <a:r>
              <a:rPr lang="en-US" dirty="0" err="1">
                <a:latin typeface="Courier New"/>
                <a:cs typeface="Courier New"/>
              </a:rPr>
              <a:t>CityModel</a:t>
            </a:r>
            <a:r>
              <a:rPr lang="en-US" dirty="0"/>
              <a:t> to </a:t>
            </a:r>
            <a:r>
              <a:rPr lang="en-US" dirty="0" err="1">
                <a:latin typeface="Courier New"/>
                <a:cs typeface="Courier New"/>
              </a:rPr>
              <a:t>QAbstractListModel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/>
              <a:t>Optional</a:t>
            </a:r>
          </a:p>
          <a:p>
            <a:pPr lvl="1"/>
            <a:r>
              <a:rPr lang="en-US" dirty="0"/>
              <a:t>Make the model editable</a:t>
            </a:r>
          </a:p>
          <a:p>
            <a:pPr lvl="1"/>
            <a:r>
              <a:rPr lang="en-US" dirty="0"/>
              <a:t>Enable adding / removing cities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sol-cities-standarditem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56F7512-2FA8-CB4D-BC22-45A5277A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994743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Delegates and Views</a:t>
            </a:r>
          </a:p>
        </p:txBody>
      </p:sp>
    </p:spTree>
    <p:extLst>
      <p:ext uri="{BB962C8B-B14F-4D97-AF65-F5344CB8AC3E}">
        <p14:creationId xmlns:p14="http://schemas.microsoft.com/office/powerpoint/2010/main" val="298513716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Delegates</a:t>
            </a:r>
          </a:p>
          <a:p>
            <a:r>
              <a:rPr lang="en-US" dirty="0"/>
              <a:t>Editing item data </a:t>
            </a:r>
          </a:p>
          <a:p>
            <a:r>
              <a:rPr lang="en-US" dirty="0"/>
              <a:t>Data Widget Mapper </a:t>
            </a:r>
          </a:p>
          <a:p>
            <a:r>
              <a:rPr lang="en-US" dirty="0"/>
              <a:t>Drag and Drop </a:t>
            </a:r>
          </a:p>
          <a:p>
            <a:r>
              <a:rPr lang="en-US" dirty="0"/>
              <a:t>Custom Tree Model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95CF567-FA25-EA41-A2D6-DE570C15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9120081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Custom Model/View </a:t>
            </a:r>
            <a:endParaRPr lang="en-US" dirty="0"/>
          </a:p>
          <a:p>
            <a:r>
              <a:rPr lang="en-US" dirty="0"/>
              <a:t>Editable Models</a:t>
            </a:r>
          </a:p>
          <a:p>
            <a:r>
              <a:rPr lang="en-US" dirty="0"/>
              <a:t>Custom Delegates</a:t>
            </a:r>
          </a:p>
          <a:p>
            <a:r>
              <a:rPr lang="en-US" dirty="0"/>
              <a:t>Using Data Widget Mapper </a:t>
            </a:r>
          </a:p>
          <a:p>
            <a:r>
              <a:rPr lang="en-US" dirty="0"/>
              <a:t>Custom Proxy Models</a:t>
            </a:r>
          </a:p>
          <a:p>
            <a:r>
              <a:rPr lang="en-US" dirty="0"/>
              <a:t>Drag and Drop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CBD970A-035E-1343-8F60-CAA86E24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2735852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Delegates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92475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QAbstractItemDelegate</a:t>
            </a:r>
            <a:r>
              <a:rPr lang="en-US" dirty="0"/>
              <a:t> subclasses </a:t>
            </a:r>
          </a:p>
          <a:p>
            <a:pPr lvl="1"/>
            <a:r>
              <a:rPr lang="en-US" dirty="0"/>
              <a:t>Control appearance of items in views </a:t>
            </a:r>
          </a:p>
          <a:p>
            <a:pPr lvl="1"/>
            <a:r>
              <a:rPr lang="en-US" dirty="0"/>
              <a:t>Provide edit and display mechanisms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QItemDelegate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QStyledItemDelegate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Default delegates </a:t>
            </a:r>
          </a:p>
          <a:p>
            <a:pPr lvl="1"/>
            <a:r>
              <a:rPr lang="en-US" dirty="0"/>
              <a:t>Suitable in most cases</a:t>
            </a:r>
          </a:p>
          <a:p>
            <a:pPr lvl="1"/>
            <a:r>
              <a:rPr lang="en-US" dirty="0" err="1"/>
              <a:t>Modelneedstoprovideappropriatedata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When to go for Custom Delegates?</a:t>
            </a:r>
          </a:p>
          <a:p>
            <a:pPr lvl="1"/>
            <a:r>
              <a:rPr lang="en-US" dirty="0"/>
              <a:t>More control over appearance of items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1B665A2-C4C4-1040-92AB-85DCC612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34084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Widgets and Sizes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Managed widget = a widget geometry is managed by a layout</a:t>
            </a:r>
          </a:p>
          <a:p>
            <a:endParaRPr lang="en-US" dirty="0"/>
          </a:p>
          <a:p>
            <a:r>
              <a:rPr lang="en-US" dirty="0"/>
              <a:t>The layout is based on widget and layout properties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virtual QSize QWidget::</a:t>
            </a:r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recommended size for the widget in the layout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virtual QSize QWidget::</a:t>
            </a:r>
            <a:r>
              <a:rPr lang="en-US" dirty="0" err="1">
                <a:latin typeface="Courier New"/>
                <a:cs typeface="Courier New"/>
              </a:rPr>
              <a:t>minimumSizeHint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recommended minimum size for the widget in the layout</a:t>
            </a:r>
          </a:p>
          <a:p>
            <a:pPr lvl="1"/>
            <a:r>
              <a:rPr lang="en-US" dirty="0"/>
              <a:t>Stretch factor, strut etc. </a:t>
            </a:r>
          </a:p>
          <a:p>
            <a:endParaRPr lang="en-US" dirty="0"/>
          </a:p>
          <a:p>
            <a:r>
              <a:rPr lang="en-US" dirty="0"/>
              <a:t>Instead of re-implementing the virtual functions, it is possible to call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minimum and maximum sizes set to the same value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The default maximum is </a:t>
            </a:r>
            <a:r>
              <a:rPr lang="en-US" dirty="0">
                <a:latin typeface="Courier New"/>
                <a:cs typeface="Courier New"/>
              </a:rPr>
              <a:t>QWIDGETSIZE_MAX (2&lt;&lt;24) - 1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510117C-9022-3E4E-9B39-5B5D5A27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8938277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Appearance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955827" cy="3784985"/>
          </a:xfrm>
        </p:spPr>
        <p:txBody>
          <a:bodyPr>
            <a:normAutofit/>
          </a:bodyPr>
          <a:lstStyle/>
          <a:p>
            <a:r>
              <a:rPr lang="en-US" i="1" dirty="0"/>
              <a:t>Data table shown has no custom delegate </a:t>
            </a:r>
          </a:p>
          <a:p>
            <a:endParaRPr lang="en-US" i="1" dirty="0"/>
          </a:p>
          <a:p>
            <a:r>
              <a:rPr lang="en-US" dirty="0"/>
              <a:t>No need for custom delegate!</a:t>
            </a:r>
          </a:p>
          <a:p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ItemRole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to customize appearance </a:t>
            </a:r>
          </a:p>
          <a:p>
            <a:endParaRPr lang="en-US" dirty="0"/>
          </a:p>
        </p:txBody>
      </p:sp>
      <p:pic>
        <p:nvPicPr>
          <p:cNvPr id="9" name="Picture 8" descr="itemappear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68" y="1567880"/>
            <a:ext cx="4840111" cy="3587943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7E32E01-2A35-AF44-A71D-9590F0E9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46185530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from </a:t>
            </a:r>
            <a:r>
              <a:rPr lang="en-US" dirty="0" err="1"/>
              <a:t>QAbstractItemDelegate</a:t>
            </a: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1634067"/>
            <a:ext cx="8141567" cy="156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12" name="Picture 11" descr="bargraph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51" y="1348663"/>
            <a:ext cx="3365782" cy="353077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C6EAB6C-C638-4D49-BFB3-6AF89C89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4613490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Value - Bar Graph Delegate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524000"/>
            <a:ext cx="7817012" cy="317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sz="1200" dirty="0"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userType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toInt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prepare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proportional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adjusted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rect.setWidth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rect.width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()*value/</a:t>
            </a:r>
            <a:r>
              <a:rPr lang="en-US" sz="1200" dirty="0">
                <a:latin typeface="Courier New"/>
                <a:cs typeface="Courier New"/>
              </a:rPr>
              <a:t>MAX_VALUE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fillRect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QColor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steelblue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).lighter(value));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Q_UNUSED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MIN_BAR_WIDTH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fontMetrics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ex-bargraph-delegate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10B47BC-B969-3E42-A600-2BA4637B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392469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Editing Item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932792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Editor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</a:t>
            </a:r>
            <a:r>
              <a:rPr lang="en-US" dirty="0" err="1">
                <a:latin typeface="Courier New"/>
                <a:cs typeface="Courier New"/>
              </a:rPr>
              <a:t>QComboBox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For editing a series of values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QItemDelegate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updates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geometry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4" name="Picture 3" descr="editor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11" y="1034549"/>
            <a:ext cx="2203313" cy="2194871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7F02C03-76F2-7946-B289-9892500A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0577448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an Editor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editor by index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Set data to editor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63891"/>
            <a:ext cx="7817012" cy="973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editor-&gt;</a:t>
            </a:r>
            <a:r>
              <a:rPr lang="en-US" sz="1200" dirty="0" err="1">
                <a:latin typeface="Courier New"/>
                <a:cs typeface="Courier New"/>
              </a:rPr>
              <a:t>addItems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m_countries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editor;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08544" y="3263330"/>
            <a:ext cx="7817012" cy="1230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m_countries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indexOf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combo-&gt;</a:t>
            </a:r>
            <a:r>
              <a:rPr lang="en-US" sz="1200" dirty="0" err="1">
                <a:latin typeface="Courier New"/>
                <a:cs typeface="Courier New"/>
              </a:rPr>
              <a:t>setCurrentIndex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95D2083-7276-2547-A7E8-88A8CC13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8744995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Data to the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user finished editing </a:t>
            </a:r>
          </a:p>
          <a:p>
            <a:pPr lvl="1"/>
            <a:r>
              <a:rPr lang="en-US" dirty="0"/>
              <a:t>View asks delegate to store data into model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editor has finished editing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960466"/>
            <a:ext cx="7817012" cy="86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combo-&gt;</a:t>
            </a:r>
            <a:r>
              <a:rPr lang="en-US" sz="1200" dirty="0" err="1">
                <a:latin typeface="Courier New"/>
                <a:cs typeface="Courier New"/>
              </a:rPr>
              <a:t>currentText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3443110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edtitors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commitData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close/destroy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closeEditor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hint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hint: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indicates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performed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FABC14F-7B0C-F641-9086-2C49F3B5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6299855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Editor's Geometry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Delegate manages editor's geometry </a:t>
            </a:r>
          </a:p>
          <a:p>
            <a:r>
              <a:rPr lang="en-US" dirty="0"/>
              <a:t>View provides geometry information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QStyleOptionViewItem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Case of multi-index editor</a:t>
            </a:r>
          </a:p>
          <a:p>
            <a:pPr lvl="1"/>
            <a:r>
              <a:rPr lang="en-US" dirty="0"/>
              <a:t>Position editor in relation to indexes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364844"/>
            <a:ext cx="7817012" cy="137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don't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smaller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size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expandedTo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size);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rect.moveCenter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center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setGeometry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ex-editor-delegate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BA0B240-8127-4E4F-AF08-15686E54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8293526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Delegates on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view-&gt;</a:t>
            </a:r>
            <a:r>
              <a:rPr lang="en-US" dirty="0" err="1">
                <a:latin typeface="Courier New"/>
                <a:cs typeface="Courier New"/>
              </a:rPr>
              <a:t>setItemDelegate</a:t>
            </a:r>
            <a:r>
              <a:rPr lang="en-US" dirty="0">
                <a:latin typeface="Courier New"/>
                <a:cs typeface="Courier New"/>
              </a:rPr>
              <a:t>( ... )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view-&gt;</a:t>
            </a:r>
            <a:r>
              <a:rPr lang="en-US" dirty="0" err="1">
                <a:latin typeface="Courier New"/>
                <a:cs typeface="Courier New"/>
              </a:rPr>
              <a:t>setItemDelegateForColumn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view-&gt;</a:t>
            </a:r>
            <a:r>
              <a:rPr lang="en-US" dirty="0" err="1">
                <a:latin typeface="Courier New"/>
                <a:cs typeface="Courier New"/>
              </a:rPr>
              <a:t>setItemDelegateForRow</a:t>
            </a:r>
            <a:r>
              <a:rPr lang="en-US" dirty="0">
                <a:latin typeface="Courier New"/>
                <a:cs typeface="Courier New"/>
              </a:rPr>
              <a:t>(... ) 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2FDA739-48F5-F048-98DA-2BC77122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6506652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Type-Based 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color editor widget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Registering editor for type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::Color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741898"/>
            <a:ext cx="7817012" cy="633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ColorListEditor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4" name="Picture 3" descr="colored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56" y="406289"/>
            <a:ext cx="2314222" cy="1208160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525477" y="3019778"/>
            <a:ext cx="7817012" cy="1453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factory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QItemEditorCreatorBase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creator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QStandardItemEditorCreator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ColorListEditor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registerEditor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Color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creator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existing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delegates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factory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setDefaultFactory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BC76370-E572-094B-8A5E-9DBEF057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82615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QHBoxLayout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Lines up widgets horizontally </a:t>
            </a:r>
          </a:p>
          <a:p>
            <a:r>
              <a:rPr lang="en-US" b="1" dirty="0" err="1">
                <a:latin typeface="Courier New"/>
                <a:cs typeface="Courier New"/>
              </a:rPr>
              <a:t>QVBoxLayout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Lines up widgets vertically </a:t>
            </a:r>
          </a:p>
          <a:p>
            <a:r>
              <a:rPr lang="en-US" b="1" dirty="0" err="1">
                <a:latin typeface="Courier New"/>
                <a:cs typeface="Courier New"/>
              </a:rPr>
              <a:t>QGridLayout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Arranges the widgets in a grid </a:t>
            </a:r>
          </a:p>
          <a:p>
            <a:r>
              <a:rPr lang="en-US" b="1" dirty="0" err="1">
                <a:latin typeface="Courier New"/>
                <a:cs typeface="Courier New"/>
              </a:rPr>
              <a:t>QFormLayout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Lines up a (label, widget) pairs in two columns. </a:t>
            </a:r>
          </a:p>
          <a:p>
            <a:r>
              <a:rPr lang="en-US" b="1" dirty="0" err="1">
                <a:latin typeface="Courier New"/>
                <a:cs typeface="Courier New"/>
              </a:rPr>
              <a:t>QStackedLayout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Arranges widgets in a stack </a:t>
            </a:r>
          </a:p>
          <a:p>
            <a:pPr lvl="2"/>
            <a:r>
              <a:rPr lang="en-US" dirty="0"/>
              <a:t>Only top most is visible 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A8CE6B9-D8CC-3341-A662-D251A542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167086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Data Widget Mapper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32228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Widget Mapper- </a:t>
            </a:r>
            <a:r>
              <a:rPr lang="en-US" dirty="0" err="1"/>
              <a:t>QDataWidgetMapper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Maps model sections to widgets </a:t>
            </a:r>
          </a:p>
          <a:p>
            <a:r>
              <a:rPr lang="en-US" dirty="0"/>
              <a:t>Widgets updated, when current index changes </a:t>
            </a:r>
          </a:p>
          <a:p>
            <a:r>
              <a:rPr lang="en-US" dirty="0"/>
              <a:t>Orientation</a:t>
            </a:r>
          </a:p>
          <a:p>
            <a:pPr lvl="1"/>
            <a:r>
              <a:rPr lang="en-US" dirty="0"/>
              <a:t>Horizontal =&gt; Data Columns </a:t>
            </a:r>
          </a:p>
          <a:p>
            <a:pPr lvl="1"/>
            <a:r>
              <a:rPr lang="en-US" dirty="0"/>
              <a:t>Vertical =&gt; Data Rows </a:t>
            </a:r>
          </a:p>
          <a:p>
            <a:endParaRPr lang="en-US" dirty="0"/>
          </a:p>
        </p:txBody>
      </p:sp>
      <p:pic>
        <p:nvPicPr>
          <p:cNvPr id="4" name="Picture 3" descr="datawidgetmapp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11" y="955009"/>
            <a:ext cx="3148758" cy="4200814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3AD542-1F68-2344-9D96-EC2C2E56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5397944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QDataWidgetMapper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Mapping Setup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Track Navigation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709143"/>
            <a:ext cx="7817012" cy="1733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QDataWidgetMapper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setOrientation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Horizontal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mapper-&gt;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model-section)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nameEdit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addressEdit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ageSpinBox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populate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toFirst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25477" y="4029125"/>
            <a:ext cx="7817012" cy="808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nextButton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clicked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QSignalMapper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toNext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previousButton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clicked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QSignalMapper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toPrevious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1F6B5A0-B8E2-604A-AE16-ECFA7E995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6394556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Mapped Property - The </a:t>
            </a:r>
            <a:r>
              <a:rPr lang="en-US" dirty="0">
                <a:latin typeface="Courier New"/>
                <a:cs typeface="Courier New"/>
              </a:rPr>
              <a:t>USER</a:t>
            </a:r>
            <a:r>
              <a:rPr lang="en-US" dirty="0"/>
              <a:t>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indicates property is user-editable property</a:t>
            </a:r>
          </a:p>
          <a:p>
            <a:r>
              <a:rPr lang="en-US" dirty="0"/>
              <a:t>Only one </a:t>
            </a:r>
            <a:r>
              <a:rPr lang="en-US" dirty="0">
                <a:latin typeface="Courier New"/>
                <a:cs typeface="Courier New"/>
              </a:rPr>
              <a:t>USER</a:t>
            </a:r>
            <a:r>
              <a:rPr lang="en-US" dirty="0"/>
              <a:t> property per class</a:t>
            </a:r>
          </a:p>
          <a:p>
            <a:r>
              <a:rPr lang="en-US" dirty="0"/>
              <a:t>Used to transfer data between the model and the widget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0); // uses "text" user property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0, "</a:t>
            </a:r>
            <a:r>
              <a:rPr lang="en-US" dirty="0" err="1">
                <a:latin typeface="Courier New"/>
                <a:cs typeface="Courier New"/>
              </a:rPr>
              <a:t>inputMask</a:t>
            </a:r>
            <a:r>
              <a:rPr lang="en-US" dirty="0">
                <a:latin typeface="Courier New"/>
                <a:cs typeface="Courier New"/>
              </a:rPr>
              <a:t>"); // uses named property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975052"/>
            <a:ext cx="7817012" cy="1552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Q_PROPERTY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text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   READ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WRITE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textChanged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</a:t>
            </a:r>
            <a:r>
              <a:rPr lang="en-US" sz="1200" dirty="0">
                <a:latin typeface="Courier New"/>
                <a:cs typeface="Courier New"/>
              </a:rPr>
              <a:t>USER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property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DEAA820-8063-254A-8319-985F2B62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4984239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308484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for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Enable the View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 has to provide support for drag and drop operations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 needs to support actions </a:t>
            </a:r>
          </a:p>
          <a:p>
            <a:pPr lvl="1"/>
            <a:r>
              <a:rPr lang="en-US" dirty="0"/>
              <a:t>For example 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MoveAction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2"/>
            <a:r>
              <a:rPr lang="en-US" dirty="0"/>
              <a:t>Implement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removeRows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49778"/>
            <a:ext cx="7817012" cy="1185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dragging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setDragEnabled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internal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external items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setAcceptDrops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show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where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dropped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setDropIndicatorShown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08544" y="3412067"/>
            <a:ext cx="7817012" cy="807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supportedDropActions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return 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CopyAction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MoveAction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A44B856-938B-7C47-B2E4-69ED27F6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1109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with </a:t>
            </a:r>
            <a:r>
              <a:rPr lang="en-US" dirty="0" err="1"/>
              <a:t>QStandardItemModel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Setup of Model </a:t>
            </a:r>
          </a:p>
          <a:p>
            <a:pPr lvl="1"/>
            <a:r>
              <a:rPr lang="en-US" dirty="0"/>
              <a:t>Model is ready by default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model-&gt;</a:t>
            </a:r>
            <a:r>
              <a:rPr lang="en-US" dirty="0" err="1">
                <a:latin typeface="Courier New"/>
                <a:cs typeface="Courier New"/>
              </a:rPr>
              <a:t>mimeTypes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"application/x-</a:t>
            </a:r>
            <a:r>
              <a:rPr lang="en-US" dirty="0" err="1">
                <a:latin typeface="Courier New"/>
                <a:cs typeface="Courier New"/>
              </a:rPr>
              <a:t>qabstractitemmodeldatalist</a:t>
            </a:r>
            <a:r>
              <a:rPr lang="en-US" dirty="0">
                <a:latin typeface="Courier New"/>
                <a:cs typeface="Courier New"/>
              </a:rPr>
              <a:t>” 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"application/x-</a:t>
            </a:r>
            <a:r>
              <a:rPr lang="en-US" dirty="0" err="1">
                <a:latin typeface="Courier New"/>
                <a:cs typeface="Courier New"/>
              </a:rPr>
              <a:t>qstandarditemmodeldatalist</a:t>
            </a:r>
            <a:r>
              <a:rPr lang="en-US" dirty="0">
                <a:latin typeface="Courier New"/>
                <a:cs typeface="Courier New"/>
              </a:rPr>
              <a:t>”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model-&gt;</a:t>
            </a:r>
            <a:r>
              <a:rPr lang="en-US" dirty="0" err="1">
                <a:latin typeface="Courier New"/>
                <a:cs typeface="Courier New"/>
              </a:rPr>
              <a:t>supportedDragActions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::Move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model-&gt;</a:t>
            </a:r>
            <a:r>
              <a:rPr lang="en-US" dirty="0" err="1">
                <a:latin typeface="Courier New"/>
                <a:cs typeface="Courier New"/>
              </a:rPr>
              <a:t>supportedDropActions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::Move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53554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QStandardItem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Droppable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copies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setDragEnabled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adding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child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setDropEnabled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ex-dnd-list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2B203A6-2482-E245-AA35-823660CA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9639740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on </a:t>
            </a:r>
            <a:r>
              <a:rPr lang="en-US" dirty="0" err="1"/>
              <a:t>QAbstractItemModel</a:t>
            </a: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6"/>
            <a:ext cx="7817012" cy="334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ItemIs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Drag|Drop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)Enabled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types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mimeTypes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serialized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formats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handled,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otherwise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dropMimeData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ex-drag-and-drop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4B69771-AA46-E64C-BE17-D5794EAC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8637480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Custom Tree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982879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Custom Tree Model in 5 Steps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Read-Only Model </a:t>
            </a:r>
          </a:p>
          <a:p>
            <a:pPr>
              <a:buFont typeface="+mj-lt"/>
              <a:buAutoNum type="arabicPeriod"/>
            </a:pPr>
            <a:r>
              <a:rPr lang="en-US" dirty="0"/>
              <a:t>Editable Model </a:t>
            </a:r>
          </a:p>
          <a:p>
            <a:pPr>
              <a:buFont typeface="+mj-lt"/>
              <a:buAutoNum type="arabicPeriod"/>
            </a:pPr>
            <a:r>
              <a:rPr lang="en-US" dirty="0"/>
              <a:t>Insert-Remove Model </a:t>
            </a:r>
          </a:p>
          <a:p>
            <a:pPr>
              <a:buFont typeface="+mj-lt"/>
              <a:buAutoNum type="arabicPeriod"/>
            </a:pPr>
            <a:r>
              <a:rPr lang="en-US" dirty="0"/>
              <a:t>Lazy Model </a:t>
            </a:r>
          </a:p>
          <a:p>
            <a:pPr>
              <a:buFont typeface="+mj-lt"/>
              <a:buAutoNum type="arabicPeriod"/>
            </a:pPr>
            <a:r>
              <a:rPr lang="en-US" dirty="0"/>
              <a:t>Drag and Drop Model </a:t>
            </a:r>
            <a:endParaRPr lang="en-US" dirty="0">
              <a:effectLst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D886F0B-B511-394B-8F92-EB4A926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38603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QHBoxLayout</a:t>
            </a:r>
            <a:r>
              <a:rPr lang="en-US" dirty="0"/>
              <a:t> and </a:t>
            </a:r>
            <a:r>
              <a:rPr lang="en-US" dirty="0" err="1"/>
              <a:t>QVBoxLayout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Lines up widgets horizontally or vertically </a:t>
            </a:r>
          </a:p>
          <a:p>
            <a:r>
              <a:rPr lang="en-US" dirty="0"/>
              <a:t>Divides space into boxes</a:t>
            </a:r>
          </a:p>
          <a:p>
            <a:r>
              <a:rPr lang="en-US" dirty="0"/>
              <a:t>Each managed widgets fills in one box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layout-&gt;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window-&gt;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(layout); </a:t>
            </a:r>
          </a:p>
          <a:p>
            <a:endParaRPr lang="en-US" dirty="0"/>
          </a:p>
        </p:txBody>
      </p:sp>
      <p:pic>
        <p:nvPicPr>
          <p:cNvPr id="4" name="Picture 3" descr="hbox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6" y="2324951"/>
            <a:ext cx="4555895" cy="667734"/>
          </a:xfrm>
          <a:prstGeom prst="rect">
            <a:avLst/>
          </a:prstGeom>
        </p:spPr>
      </p:pic>
      <p:pic>
        <p:nvPicPr>
          <p:cNvPr id="10" name="Picture 9" descr="vbox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61" y="2069892"/>
            <a:ext cx="1253985" cy="243377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3AE9976-6D2D-6545-BAA7-3C846AE5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0829023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(Simple) Node Structure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~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data()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children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fi-FI" sz="1400" dirty="0" err="1">
                <a:latin typeface="Open Sans Light"/>
                <a:cs typeface="Open Sans Light"/>
              </a:rPr>
              <a:t>ex-tree-model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C77D156-5045-BA49-A8EA-507B615F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9477365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3088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index(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child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rowCount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columnCount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data(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important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helper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methods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indexForNode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nodeForIndex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rowForNode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1361570-AF83-8C4F-8ABB-D41450BB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7918411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990697"/>
            <a:ext cx="7817012" cy="1239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EditableModel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ReadOnlyModel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flags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44907E5-AD00-E646-A398-A59D32D1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8419719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Remove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EditableModel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insertNode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parentNode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removeAllNodes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7F894EA-6326-484E-93DB-E0653A56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2687342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LazyModel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hasChildren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canFetchMore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fetchMore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C15B3DF-C832-224F-B3C7-EDD7420D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365222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DnD</a:t>
            </a:r>
            <a:r>
              <a:rPr lang="en-US" dirty="0"/>
              <a:t>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834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DndModel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supportedDragActions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mimeTypes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QMimeData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dropMimeData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dropAction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ex-tree-model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731B773-5750-8D4E-A90A-10BC672E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4155067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Qt model/view framework, what are view, model, delegate, role, item, index?</a:t>
            </a:r>
          </a:p>
          <a:p>
            <a:r>
              <a:rPr lang="en-US" dirty="0"/>
              <a:t>What kind of item model classes exist?</a:t>
            </a:r>
          </a:p>
          <a:p>
            <a:r>
              <a:rPr lang="en-US" dirty="0"/>
              <a:t>When would you implement a custom delegate?</a:t>
            </a:r>
          </a:p>
          <a:p>
            <a:r>
              <a:rPr lang="en-US" dirty="0"/>
              <a:t>How delegate data is written to the model?</a:t>
            </a:r>
          </a:p>
          <a:p>
            <a:r>
              <a:rPr lang="en-US" dirty="0"/>
              <a:t>How model data is sorted?</a:t>
            </a:r>
          </a:p>
          <a:p>
            <a:r>
              <a:rPr lang="en-US" dirty="0"/>
              <a:t>Who owns the model?</a:t>
            </a:r>
          </a:p>
          <a:p>
            <a:r>
              <a:rPr lang="en-US" dirty="0"/>
              <a:t>Can models be shared between views?</a:t>
            </a:r>
          </a:p>
          <a:p>
            <a:r>
              <a:rPr lang="en-US" dirty="0"/>
              <a:t>Is it possible to use the same model in widgets and QML?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DA009EF-7A05-2247-BF83-A6EACA61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8782980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Qt model/view framework allows the separation of model and views</a:t>
            </a:r>
          </a:p>
          <a:p>
            <a:endParaRPr lang="en-US" dirty="0"/>
          </a:p>
          <a:p>
            <a:r>
              <a:rPr lang="en-US" dirty="0"/>
              <a:t>Model classes derive from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Custom models can be implemented for memory and performance optimizations </a:t>
            </a:r>
          </a:p>
          <a:p>
            <a:pPr lvl="1"/>
            <a:endParaRPr lang="en-US" dirty="0"/>
          </a:p>
          <a:p>
            <a:r>
              <a:rPr lang="en-US" dirty="0"/>
              <a:t>Model data is referenced with index</a:t>
            </a:r>
          </a:p>
          <a:p>
            <a:pPr lvl="1"/>
            <a:r>
              <a:rPr lang="en-US" dirty="0"/>
              <a:t>A data item may have several roles</a:t>
            </a:r>
          </a:p>
          <a:p>
            <a:pPr lvl="1"/>
            <a:r>
              <a:rPr lang="en-US" dirty="0"/>
              <a:t>Roles will be used by the delegate to render the item</a:t>
            </a:r>
          </a:p>
          <a:p>
            <a:pPr lvl="1"/>
            <a:endParaRPr lang="en-US" dirty="0"/>
          </a:p>
          <a:p>
            <a:r>
              <a:rPr lang="en-US" dirty="0"/>
              <a:t>Model subclasses exist for sorting and filtering model data</a:t>
            </a:r>
          </a:p>
          <a:p>
            <a:endParaRPr lang="en-US" dirty="0"/>
          </a:p>
          <a:p>
            <a:r>
              <a:rPr lang="en-US" dirty="0"/>
              <a:t>Models may support</a:t>
            </a:r>
          </a:p>
          <a:p>
            <a:pPr lvl="1"/>
            <a:r>
              <a:rPr lang="en-US" dirty="0"/>
              <a:t>Lazy loading</a:t>
            </a:r>
          </a:p>
          <a:p>
            <a:pPr lvl="1"/>
            <a:r>
              <a:rPr lang="en-US" dirty="0"/>
              <a:t>Drag and drop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D865ADD-3552-5246-9C43-0F2B569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4339710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GraphicsView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6922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GraphicsView</a:t>
            </a:r>
            <a:r>
              <a:rPr lang="en-US" dirty="0"/>
              <a:t> Classes</a:t>
            </a:r>
          </a:p>
          <a:p>
            <a:r>
              <a:rPr lang="en-US" dirty="0"/>
              <a:t>Coordinate Systems and Transformations </a:t>
            </a:r>
          </a:p>
          <a:p>
            <a:r>
              <a:rPr lang="en-US" dirty="0"/>
              <a:t>Creating Custom Items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26DCB73-039D-D44C-95AA-A0831FF5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72423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in a Grid - </a:t>
            </a:r>
            <a:r>
              <a:rPr lang="en-US" dirty="0" err="1"/>
              <a:t>QGridLayout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QWidgetn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layout-&gt;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(one, 0, 0); // row:0, col:0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layout-&gt;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(two, 0, 1); // row:0, col:1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row:1, col:0, rowSpan:1, colSpan:2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layout-&gt;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(three, 1, 0, 1, 2);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window-&gt;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endParaRPr lang="en-US" dirty="0"/>
          </a:p>
          <a:p>
            <a:r>
              <a:rPr lang="en-US" dirty="0"/>
              <a:t>Additional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setColumnMinimumWidth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</a:t>
            </a:r>
            <a:r>
              <a:rPr lang="en-US" i="1" dirty="0"/>
              <a:t>(minimum width of column) 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setRowMinimumHeight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</a:t>
            </a:r>
            <a:r>
              <a:rPr lang="en-US" i="1" dirty="0"/>
              <a:t>(minimum height of row) </a:t>
            </a:r>
            <a:endParaRPr lang="en-US" dirty="0"/>
          </a:p>
          <a:p>
            <a:r>
              <a:rPr lang="en-US" i="1" dirty="0"/>
              <a:t>No need to specify rows and columns before adding children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grid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370838"/>
            <a:ext cx="2632489" cy="2105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ex-grid-layout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877E6FCC-2C4A-1C45-ADA6-74414BF3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1123171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/>
              <a:t>-related classes </a:t>
            </a:r>
          </a:p>
          <a:p>
            <a:r>
              <a:rPr lang="en-US" dirty="0"/>
              <a:t>Coordinate Schemes, Transformations </a:t>
            </a:r>
          </a:p>
          <a:p>
            <a:r>
              <a:rPr lang="en-US" dirty="0"/>
              <a:t>Extending items </a:t>
            </a:r>
          </a:p>
          <a:p>
            <a:pPr lvl="1"/>
            <a:r>
              <a:rPr lang="en-US" dirty="0"/>
              <a:t>Event handling </a:t>
            </a:r>
          </a:p>
          <a:p>
            <a:pPr lvl="1"/>
            <a:r>
              <a:rPr lang="en-US" dirty="0"/>
              <a:t>Painting</a:t>
            </a:r>
          </a:p>
          <a:p>
            <a:pPr lvl="1"/>
            <a:r>
              <a:rPr lang="en-US" dirty="0"/>
              <a:t>Boundaries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C0DB95D-AEF2-5F44-9F77-9AAA3272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0393363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Using </a:t>
            </a:r>
            <a:r>
              <a:rPr lang="en-US" kern="1800" dirty="0" err="1">
                <a:solidFill>
                  <a:srgbClr val="FFFFFF"/>
                </a:solidFill>
              </a:rPr>
              <a:t>GraphicsView</a:t>
            </a:r>
            <a:r>
              <a:rPr lang="en-US" kern="1800" dirty="0">
                <a:solidFill>
                  <a:srgbClr val="FFFFFF"/>
                </a:solidFill>
              </a:rPr>
              <a:t>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85515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GraphicsView</a:t>
            </a:r>
            <a:r>
              <a:rPr lang="en-US" dirty="0"/>
              <a:t> Framework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A surface for managing interactive 2D graphical items</a:t>
            </a:r>
          </a:p>
          <a:p>
            <a:pPr lvl="1"/>
            <a:r>
              <a:rPr lang="en-US" dirty="0"/>
              <a:t>A view widget for visualizing the items </a:t>
            </a:r>
          </a:p>
          <a:p>
            <a:r>
              <a:rPr lang="en-US" dirty="0"/>
              <a:t>Uses MVC paradigm</a:t>
            </a:r>
          </a:p>
          <a:p>
            <a:r>
              <a:rPr lang="en-US" dirty="0"/>
              <a:t>Resolution Independent </a:t>
            </a:r>
          </a:p>
          <a:p>
            <a:r>
              <a:rPr lang="en-US" dirty="0"/>
              <a:t>Animation Support</a:t>
            </a:r>
          </a:p>
          <a:p>
            <a:r>
              <a:rPr lang="en-US" dirty="0"/>
              <a:t>Fast item discovery, hit tests, collision detection </a:t>
            </a:r>
          </a:p>
          <a:p>
            <a:pPr lvl="1"/>
            <a:r>
              <a:rPr lang="en-US" dirty="0"/>
              <a:t>Using Binary Space Partitioning (BSP) tree indexes</a:t>
            </a:r>
          </a:p>
          <a:p>
            <a:r>
              <a:rPr lang="en-US" dirty="0"/>
              <a:t>Can manage large numbers of items (tens of thousands) </a:t>
            </a:r>
          </a:p>
          <a:p>
            <a:r>
              <a:rPr lang="en-US" dirty="0"/>
              <a:t>Supports zooming, printing and rendering </a:t>
            </a:r>
          </a:p>
          <a:p>
            <a:r>
              <a:rPr lang="en-US" dirty="0"/>
              <a:t>Basis of </a:t>
            </a:r>
            <a:r>
              <a:rPr lang="en-US" dirty="0" err="1"/>
              <a:t>Qt</a:t>
            </a:r>
            <a:r>
              <a:rPr lang="en-US" dirty="0"/>
              <a:t> Charts and </a:t>
            </a:r>
            <a:r>
              <a:rPr lang="en-US" dirty="0" err="1"/>
              <a:t>Qt</a:t>
            </a:r>
            <a:r>
              <a:rPr lang="en-US" dirty="0"/>
              <a:t> Quick 1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B1184D9-469D-7A49-A8B7-E29DFAD4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9854257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722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view;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*scene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(&amp;view);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view.setScene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(scene);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scene-&gt;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scene-&gt;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ex-helloworld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ACECBEA-B3D7-A543-929F-8D9867B2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2636478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Relationship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/>
              <a:t> is:</a:t>
            </a:r>
          </a:p>
          <a:p>
            <a:pPr lvl="1"/>
            <a:r>
              <a:rPr lang="en-US" dirty="0"/>
              <a:t>A "model” for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 "container” for </a:t>
            </a:r>
            <a:r>
              <a:rPr lang="en-US" dirty="0" err="1">
                <a:latin typeface="Courier New"/>
                <a:cs typeface="Courier New"/>
              </a:rPr>
              <a:t>QGraphicsItems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43" y="2319139"/>
            <a:ext cx="3896490" cy="2725714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3FF2812-0C63-B746-91E9-C478CB88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34204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QGraphicsScene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for Graphic Items</a:t>
            </a:r>
            <a:br>
              <a:rPr lang="en-US" dirty="0"/>
            </a:br>
            <a:r>
              <a:rPr lang="en-US" dirty="0"/>
              <a:t>• Items can exist in only one scene at a time </a:t>
            </a:r>
          </a:p>
          <a:p>
            <a:endParaRPr lang="en-US" dirty="0"/>
          </a:p>
          <a:p>
            <a:r>
              <a:rPr lang="en-US" dirty="0"/>
              <a:t>Propagates events to items</a:t>
            </a:r>
          </a:p>
          <a:p>
            <a:pPr lvl="1"/>
            <a:r>
              <a:rPr lang="en-US" dirty="0"/>
              <a:t>Manages Collision Detection </a:t>
            </a:r>
          </a:p>
          <a:p>
            <a:pPr lvl="1"/>
            <a:r>
              <a:rPr lang="en-US" dirty="0"/>
              <a:t>Supports fast item indexing</a:t>
            </a:r>
          </a:p>
          <a:p>
            <a:pPr lvl="1"/>
            <a:r>
              <a:rPr lang="en-US" dirty="0"/>
              <a:t>Manages item selection and focus </a:t>
            </a:r>
          </a:p>
          <a:p>
            <a:endParaRPr lang="en-US" dirty="0"/>
          </a:p>
          <a:p>
            <a:r>
              <a:rPr lang="en-US" dirty="0"/>
              <a:t>Renders scene onto view</a:t>
            </a:r>
          </a:p>
          <a:p>
            <a:pPr lvl="1"/>
            <a:r>
              <a:rPr lang="en-US" dirty="0"/>
              <a:t>z-order determines which items show up in front of others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9F309C8-8CDF-F046-BC70-5444FD5A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9884010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QGraphicsScene</a:t>
            </a:r>
            <a:r>
              <a:rPr lang="en-US" dirty="0"/>
              <a:t> Important Methods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Add an item to the scene </a:t>
            </a:r>
          </a:p>
          <a:p>
            <a:pPr lvl="2"/>
            <a:r>
              <a:rPr lang="en-US" dirty="0"/>
              <a:t>(remove from previous scene if necessary)</a:t>
            </a:r>
          </a:p>
          <a:p>
            <a:pPr lvl="1"/>
            <a:r>
              <a:rPr lang="en-US" dirty="0"/>
              <a:t>Also </a:t>
            </a:r>
            <a:r>
              <a:rPr lang="en-US" dirty="0" err="1">
                <a:latin typeface="Courier New"/>
                <a:cs typeface="Courier New"/>
              </a:rPr>
              <a:t>addEllipse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addPolygon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addText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etc.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items()</a:t>
            </a:r>
          </a:p>
          <a:p>
            <a:pPr lvl="1"/>
            <a:r>
              <a:rPr lang="en-US" dirty="0"/>
              <a:t>Returns items intersecting a particular point or region </a:t>
            </a:r>
          </a:p>
          <a:p>
            <a:r>
              <a:rPr lang="en-US" dirty="0" err="1">
                <a:latin typeface="Courier New"/>
                <a:cs typeface="Courier New"/>
              </a:rPr>
              <a:t>selectedItems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Returns list of selected items </a:t>
            </a:r>
          </a:p>
          <a:p>
            <a:r>
              <a:rPr lang="en-US" dirty="0" err="1">
                <a:latin typeface="Courier New"/>
                <a:cs typeface="Courier New"/>
              </a:rPr>
              <a:t>sceneRect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Bounding rectangle for the entire scene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466254"/>
            <a:ext cx="7817012" cy="49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ellipse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addEllipse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C3CEFBB-C430-3346-BD6F-15D0E42DF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6314570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QGraphicsView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Scrollable widget view port onto the scene</a:t>
            </a:r>
          </a:p>
          <a:p>
            <a:pPr lvl="1"/>
            <a:r>
              <a:rPr lang="en-US" dirty="0"/>
              <a:t>Zooming, rotation, and other transformations </a:t>
            </a:r>
          </a:p>
          <a:p>
            <a:pPr lvl="1"/>
            <a:r>
              <a:rPr lang="en-US" dirty="0"/>
              <a:t>Translates input events (from the View) into </a:t>
            </a:r>
            <a:r>
              <a:rPr lang="en-US" dirty="0" err="1">
                <a:latin typeface="Courier New"/>
                <a:cs typeface="Courier New"/>
              </a:rPr>
              <a:t>QGraphicsSceneEvents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Maps coordinates between scene and viewport</a:t>
            </a:r>
          </a:p>
          <a:p>
            <a:pPr lvl="1"/>
            <a:r>
              <a:rPr lang="en-US" dirty="0"/>
              <a:t>Provides "level of detail” information to items</a:t>
            </a:r>
          </a:p>
          <a:p>
            <a:pPr lvl="1"/>
            <a:r>
              <a:rPr lang="en-US" dirty="0"/>
              <a:t>Supports OpenGL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F040700-F608-E840-903C-8D3495A3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7225456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QGraphicsView</a:t>
            </a:r>
            <a:r>
              <a:rPr lang="en-US" dirty="0"/>
              <a:t> Important Methods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setScene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Sets the </a:t>
            </a:r>
            <a:r>
              <a:rPr lang="en-US" dirty="0" err="1"/>
              <a:t>QGraphicsScene</a:t>
            </a:r>
            <a:r>
              <a:rPr lang="en-US" dirty="0"/>
              <a:t> to use </a:t>
            </a:r>
          </a:p>
          <a:p>
            <a:r>
              <a:rPr lang="en-US" dirty="0" err="1">
                <a:latin typeface="Courier New"/>
                <a:cs typeface="Courier New"/>
              </a:rPr>
              <a:t>setRenderHints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antialiasing, smooth </a:t>
            </a:r>
            <a:r>
              <a:rPr lang="en-US" dirty="0" err="1"/>
              <a:t>pixmap</a:t>
            </a:r>
            <a:r>
              <a:rPr lang="en-US" dirty="0"/>
              <a:t> transformations, etc. </a:t>
            </a:r>
          </a:p>
          <a:p>
            <a:r>
              <a:rPr lang="en-US" dirty="0" err="1">
                <a:latin typeface="Courier New"/>
                <a:cs typeface="Courier New"/>
              </a:rPr>
              <a:t>centerOn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Takes a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/>
              <a:t> or a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as argument </a:t>
            </a:r>
          </a:p>
          <a:p>
            <a:pPr lvl="1"/>
            <a:r>
              <a:rPr lang="en-US" dirty="0"/>
              <a:t>Ensures point/item is centered in View </a:t>
            </a:r>
          </a:p>
          <a:p>
            <a:r>
              <a:rPr lang="en-US" dirty="0" err="1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Map to/from scene coordinates </a:t>
            </a:r>
          </a:p>
          <a:p>
            <a:r>
              <a:rPr lang="en-US" dirty="0">
                <a:latin typeface="Courier New"/>
                <a:cs typeface="Courier New"/>
              </a:rPr>
              <a:t>scale()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rotate()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translate()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matrix() </a:t>
            </a:r>
          </a:p>
          <a:p>
            <a:pPr lvl="1"/>
            <a:r>
              <a:rPr lang="en-US" dirty="0"/>
              <a:t>transformations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CA326DC-7C0B-D642-BC63-13592A69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5206204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QGraphicsItem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 base class: basic canvas element </a:t>
            </a:r>
          </a:p>
          <a:p>
            <a:pPr lvl="1"/>
            <a:r>
              <a:rPr lang="en-US" dirty="0"/>
              <a:t>Supports parent/child hierarchy </a:t>
            </a:r>
          </a:p>
          <a:p>
            <a:r>
              <a:rPr lang="en-US" dirty="0"/>
              <a:t>Easy to extend or customize concrete items: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QGraphicsRectItem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QGraphicsPolygonItem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QGraphicsPixmapItem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QGraphicsTextItem</a:t>
            </a:r>
            <a:r>
              <a:rPr lang="en-US" dirty="0"/>
              <a:t>, etc. </a:t>
            </a:r>
          </a:p>
          <a:p>
            <a:pPr lvl="1"/>
            <a:r>
              <a:rPr lang="en-US" dirty="0"/>
              <a:t>SVG Drawings, other widgets </a:t>
            </a:r>
          </a:p>
          <a:p>
            <a:r>
              <a:rPr lang="en-US" dirty="0"/>
              <a:t>Items can be transformed: </a:t>
            </a:r>
          </a:p>
          <a:p>
            <a:pPr lvl="1"/>
            <a:r>
              <a:rPr lang="en-US" dirty="0"/>
              <a:t>move, scale, rotate </a:t>
            </a:r>
          </a:p>
          <a:p>
            <a:pPr lvl="1"/>
            <a:r>
              <a:rPr lang="en-US" dirty="0"/>
              <a:t>Using local coordinate systems</a:t>
            </a:r>
          </a:p>
          <a:p>
            <a:r>
              <a:rPr lang="en-US" dirty="0"/>
              <a:t>Supports Drag and Drop similar to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5EC3F5D-DC4D-C64A-AD14-8EB3259D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0524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7324"/>
              </p:ext>
            </p:extLst>
          </p:nvPr>
        </p:nvGraphicFramePr>
        <p:xfrm>
          <a:off x="423336" y="1024464"/>
          <a:ext cx="8246533" cy="29564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Dialogs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Dialogs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Common Dialogs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Qt Designer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Model/View Framework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Model/View Concept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Showing Simple Data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Proxy Models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Custom Models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Delegates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Editing item data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Data Widget Mapper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Custom Tree Model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Data</a:t>
                      </a:r>
                      <a:r>
                        <a:rPr lang="en-US" sz="1400" baseline="0" dirty="0">
                          <a:latin typeface="Open Sans Light"/>
                          <a:cs typeface="Open Sans Light"/>
                        </a:rPr>
                        <a:t> Widget Mapper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B34AD7F-2F85-9A42-A707-2D66CFFA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564111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QFormLayout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two-column layout</a:t>
            </a:r>
          </a:p>
          <a:p>
            <a:pPr lvl="1"/>
            <a:r>
              <a:rPr lang="en-US" dirty="0"/>
              <a:t>Column 1 a label (as annotation) </a:t>
            </a:r>
            <a:endParaRPr lang="en-US" sz="1200" dirty="0"/>
          </a:p>
          <a:p>
            <a:pPr lvl="1"/>
            <a:r>
              <a:rPr lang="en-US" dirty="0"/>
              <a:t>Column 2 a widget (as field) </a:t>
            </a:r>
          </a:p>
          <a:p>
            <a:r>
              <a:rPr lang="en-US" dirty="0"/>
              <a:t>Respects style guide of individual platforms.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…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layout-&gt;</a:t>
            </a:r>
            <a:r>
              <a:rPr lang="en-US" dirty="0" err="1">
                <a:latin typeface="Courier New"/>
                <a:cs typeface="Courier New"/>
              </a:rPr>
              <a:t>addRow</a:t>
            </a:r>
            <a:r>
              <a:rPr lang="en-US" dirty="0">
                <a:latin typeface="Courier New"/>
                <a:cs typeface="Courier New"/>
              </a:rPr>
              <a:t>("One", one);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..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window-&gt;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r>
              <a:rPr lang="en-US" dirty="0"/>
              <a:t>Form layout with clean looks and mac style </a:t>
            </a:r>
          </a:p>
          <a:p>
            <a:endParaRPr lang="en-US" dirty="0"/>
          </a:p>
        </p:txBody>
      </p:sp>
      <p:pic>
        <p:nvPicPr>
          <p:cNvPr id="4" name="Picture 3" descr="formlayout-w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34" y="1370838"/>
            <a:ext cx="1885533" cy="1827389"/>
          </a:xfrm>
          <a:prstGeom prst="rect">
            <a:avLst/>
          </a:prstGeom>
        </p:spPr>
      </p:pic>
      <p:pic>
        <p:nvPicPr>
          <p:cNvPr id="14" name="Picture 13" descr="formlayout-ma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11" y="1370838"/>
            <a:ext cx="1843280" cy="1827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ex-layout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74305762-CBAB-944D-BC2D-2CC06706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15732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</a:t>
            </a:r>
            <a:r>
              <a:rPr lang="en-US" dirty="0" err="1"/>
              <a:t>QGraphicsItem</a:t>
            </a:r>
            <a:r>
              <a:rPr lang="en-US" dirty="0"/>
              <a:t> Types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ex-concrete-items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75" y="850047"/>
            <a:ext cx="6401187" cy="4253603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F79A7C0-034D-3F47-A661-4F654313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3215696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QGraphicsItem</a:t>
            </a:r>
            <a:r>
              <a:rPr lang="en-US" dirty="0"/>
              <a:t> Important Methods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Get the item's position in scene </a:t>
            </a:r>
          </a:p>
          <a:p>
            <a:r>
              <a:rPr lang="en-US" dirty="0" err="1">
                <a:latin typeface="Courier New"/>
                <a:cs typeface="Courier New"/>
              </a:rPr>
              <a:t>moveBy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Moves an item relative to its own position. </a:t>
            </a:r>
          </a:p>
          <a:p>
            <a:r>
              <a:rPr lang="en-US" dirty="0" err="1">
                <a:latin typeface="Courier New"/>
                <a:cs typeface="Courier New"/>
              </a:rPr>
              <a:t>zValue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Get a Z order for item in scene </a:t>
            </a:r>
          </a:p>
          <a:p>
            <a:pPr fontAlgn="auto"/>
            <a:r>
              <a:rPr lang="en-US" dirty="0">
                <a:latin typeface="Courier New"/>
                <a:cs typeface="Courier New"/>
              </a:rPr>
              <a:t>show()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hide()</a:t>
            </a:r>
            <a:r>
              <a:rPr lang="en-US" dirty="0"/>
              <a:t> – set visibility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- disabled items can not take focus or receive events </a:t>
            </a:r>
          </a:p>
          <a:p>
            <a:r>
              <a:rPr lang="en-US" dirty="0" err="1">
                <a:latin typeface="Courier New"/>
                <a:cs typeface="Courier New"/>
              </a:rPr>
              <a:t>setFocus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FocusReason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- sets input focus. </a:t>
            </a:r>
          </a:p>
          <a:p>
            <a:r>
              <a:rPr lang="en-US" dirty="0" err="1">
                <a:latin typeface="Courier New"/>
                <a:cs typeface="Courier New"/>
              </a:rPr>
              <a:t>setSelected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/>
              <a:t>select/deselect an item</a:t>
            </a:r>
          </a:p>
          <a:p>
            <a:pPr lvl="1"/>
            <a:r>
              <a:rPr lang="en-US" dirty="0"/>
              <a:t>Typically called from </a:t>
            </a:r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setSelectionArea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3AEB291-97C8-2444-B6C3-32DE7EB4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248770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Select, Focus, Move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Determines which operations are supported on an item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QGraphicsItemFlags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ItemIsFocusable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item-&gt;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latin typeface="Courier New"/>
                <a:cs typeface="Courier New"/>
              </a:rPr>
              <a:t> |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              </a:t>
            </a:r>
            <a:r>
              <a:rPr lang="en-US" b="1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99541B4-C6E5-4643-B2AB-452FE6B0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5798395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of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607447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Any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can have children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QGraphicsItemGroup</a:t>
            </a:r>
            <a:r>
              <a:rPr lang="en-US" dirty="0"/>
              <a:t> is an invisible item for grouping child items </a:t>
            </a:r>
          </a:p>
          <a:p>
            <a:pPr fontAlgn="auto"/>
            <a:endParaRPr lang="en-US" dirty="0"/>
          </a:p>
          <a:p>
            <a:pPr fontAlgn="auto"/>
            <a:r>
              <a:rPr lang="en-US" dirty="0"/>
              <a:t>To group child items in a box with an outline (for example), use a </a:t>
            </a:r>
            <a:r>
              <a:rPr lang="en-US" dirty="0" err="1">
                <a:latin typeface="Courier New"/>
                <a:cs typeface="Courier New"/>
              </a:rPr>
              <a:t>QGraphicsRectItem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fontAlgn="auto"/>
            <a:endParaRPr lang="en-US" dirty="0"/>
          </a:p>
          <a:p>
            <a:pPr fontAlgn="auto"/>
            <a:r>
              <a:rPr lang="en-US" dirty="0"/>
              <a:t>Try dragging boxes in demo: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ex-concrete-items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79" y="1184822"/>
            <a:ext cx="4111353" cy="338158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E7A08BB-A8F8-824A-8C48-169E20B9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7667357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Parents and Children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Parent propagates values to child items: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setPos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setOpacity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etc... </a:t>
            </a:r>
          </a:p>
          <a:p>
            <a:endParaRPr lang="en-US" dirty="0"/>
          </a:p>
          <a:p>
            <a:r>
              <a:rPr lang="en-US" dirty="0"/>
              <a:t>Enables composition of items.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53C88BD-98EF-894F-83E2-B6E5A29C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6054176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Coordinate System and Transformations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102659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View and Item has its own local coordinate system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69" y="1769894"/>
            <a:ext cx="4543356" cy="3388018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1F6B57C-E51F-1648-9556-BC8DE2E1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402457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Coordinates are local to an item </a:t>
            </a:r>
          </a:p>
          <a:p>
            <a:pPr lvl="1"/>
            <a:r>
              <a:rPr lang="en-US" dirty="0"/>
              <a:t>Logical coordinates, not pixels </a:t>
            </a:r>
          </a:p>
          <a:p>
            <a:pPr lvl="1"/>
            <a:r>
              <a:rPr lang="en-US" dirty="0"/>
              <a:t>Floating point, not integer</a:t>
            </a:r>
          </a:p>
          <a:p>
            <a:pPr lvl="1"/>
            <a:r>
              <a:rPr lang="en-US" dirty="0"/>
              <a:t>Without transformations, 1 logical coordinate = 1 pixel. </a:t>
            </a:r>
          </a:p>
          <a:p>
            <a:r>
              <a:rPr lang="en-US" dirty="0"/>
              <a:t>Items inherit position and transform from parent </a:t>
            </a:r>
          </a:p>
          <a:p>
            <a:r>
              <a:rPr lang="en-US" dirty="0" err="1">
                <a:latin typeface="Courier New"/>
                <a:cs typeface="Courier New"/>
              </a:rPr>
              <a:t>zValue</a:t>
            </a:r>
            <a:r>
              <a:rPr lang="en-US" dirty="0"/>
              <a:t> is relative to parent</a:t>
            </a:r>
          </a:p>
          <a:p>
            <a:r>
              <a:rPr lang="en-US" dirty="0"/>
              <a:t>Item transformation does not affect its local coordinate system </a:t>
            </a:r>
          </a:p>
          <a:p>
            <a:r>
              <a:rPr lang="en-US" dirty="0"/>
              <a:t>Items are painted recursively </a:t>
            </a:r>
          </a:p>
          <a:p>
            <a:pPr lvl="1"/>
            <a:r>
              <a:rPr lang="en-US" dirty="0"/>
              <a:t>From parent to children</a:t>
            </a:r>
          </a:p>
          <a:p>
            <a:pPr lvl="1"/>
            <a:r>
              <a:rPr lang="en-US" dirty="0"/>
              <a:t>In increasing </a:t>
            </a:r>
            <a:r>
              <a:rPr lang="en-US" dirty="0" err="1">
                <a:latin typeface="Courier New"/>
                <a:cs typeface="Courier New"/>
              </a:rPr>
              <a:t>zValue</a:t>
            </a:r>
            <a:r>
              <a:rPr lang="en-US" dirty="0"/>
              <a:t> order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0E6D73B-1734-3347-943E-DE615232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24757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QTransform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Coordinate systems can be transformed using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is a 3</a:t>
            </a:r>
            <a:r>
              <a:rPr lang="en-US" i="1" dirty="0"/>
              <a:t>x</a:t>
            </a:r>
            <a:r>
              <a:rPr lang="en-US" dirty="0"/>
              <a:t>3 matrix describing a linear transformation from 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) to </a:t>
            </a:r>
            <a:r>
              <a:rPr lang="en-US" i="1" dirty="0"/>
              <a:t>(</a:t>
            </a:r>
            <a:r>
              <a:rPr lang="en-US" i="1" dirty="0" err="1"/>
              <a:t>xt</a:t>
            </a:r>
            <a:r>
              <a:rPr lang="en-US" dirty="0"/>
              <a:t>, </a:t>
            </a:r>
            <a:r>
              <a:rPr lang="en-US" i="1" dirty="0" err="1"/>
              <a:t>yt</a:t>
            </a:r>
            <a:r>
              <a:rPr lang="en-US" dirty="0"/>
              <a:t>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i="1" dirty="0"/>
          </a:p>
          <a:p>
            <a:r>
              <a:rPr lang="en-US" i="1" dirty="0"/>
              <a:t>m</a:t>
            </a:r>
            <a:r>
              <a:rPr lang="en-US" baseline="-25000" dirty="0"/>
              <a:t>13 </a:t>
            </a:r>
            <a:r>
              <a:rPr lang="en-US" dirty="0"/>
              <a:t>and</a:t>
            </a:r>
            <a:r>
              <a:rPr lang="en-US" baseline="-25000" dirty="0"/>
              <a:t> </a:t>
            </a:r>
            <a:r>
              <a:rPr lang="en-US" i="1" dirty="0"/>
              <a:t>m</a:t>
            </a:r>
            <a:r>
              <a:rPr lang="en-US" baseline="-25000" dirty="0"/>
              <a:t>23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Control perspective transformations </a:t>
            </a:r>
          </a:p>
          <a:p>
            <a:endParaRPr lang="en-US" baseline="-25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74335"/>
              </p:ext>
            </p:extLst>
          </p:nvPr>
        </p:nvGraphicFramePr>
        <p:xfrm>
          <a:off x="682646" y="2091230"/>
          <a:ext cx="23029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col3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/>
                        <a:t>m</a:t>
                      </a:r>
                      <a:r>
                        <a:rPr lang="en-US" sz="1400" i="0" baseline="-25000" dirty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/>
                        <a:t>m</a:t>
                      </a:r>
                      <a:r>
                        <a:rPr lang="en-US" sz="1400" i="0" baseline="-25000" dirty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/>
                        <a:t>m</a:t>
                      </a:r>
                      <a:r>
                        <a:rPr lang="en-US" sz="1400" i="0" baseline="-25000" dirty="0"/>
                        <a:t>13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/>
                        <a:t>m</a:t>
                      </a:r>
                      <a:r>
                        <a:rPr lang="en-US" sz="1400" baseline="-25000" dirty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/>
                        <a:t>m</a:t>
                      </a:r>
                      <a:r>
                        <a:rPr lang="en-US" sz="1400" baseline="-25000" dirty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/>
                        <a:t>m</a:t>
                      </a:r>
                      <a:r>
                        <a:rPr lang="en-US" sz="1400" baseline="-25000" dirty="0"/>
                        <a:t>23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/>
                        <a:t>m</a:t>
                      </a:r>
                      <a:r>
                        <a:rPr lang="en-US" sz="1400" baseline="-25000" dirty="0"/>
                        <a:t>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/>
                        <a:t>m</a:t>
                      </a:r>
                      <a:r>
                        <a:rPr lang="en-US" sz="1400" baseline="-25000" dirty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/>
                        <a:t>m</a:t>
                      </a:r>
                      <a:r>
                        <a:rPr lang="en-US" sz="1400" baseline="-25000" dirty="0"/>
                        <a:t>33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>
          <a:xfrm>
            <a:off x="4477212" y="2147513"/>
            <a:ext cx="3274715" cy="143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err="1">
                <a:solidFill>
                  <a:srgbClr val="800080"/>
                </a:solidFill>
                <a:latin typeface="Courier New"/>
                <a:cs typeface="Courier New"/>
              </a:rPr>
              <a:t>xt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11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*x +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21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*y +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31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err="1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22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*y +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12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*x +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i="1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if projected: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i="1" dirty="0" err="1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13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*x +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23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*y +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i="1" dirty="0" err="1">
                <a:solidFill>
                  <a:srgbClr val="800080"/>
                </a:solidFill>
                <a:latin typeface="Courier New"/>
                <a:cs typeface="Courier New"/>
              </a:rPr>
              <a:t>xt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sz="1200" i="1" dirty="0" err="1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sz="1200" i="1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i="1" dirty="0" err="1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sz="1200" i="1" dirty="0" err="1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sz="1200" i="1" dirty="0">
              <a:solidFill>
                <a:srgbClr val="800080"/>
              </a:solidFill>
              <a:latin typeface="Courier New"/>
              <a:cs typeface="Courier New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8861B402-4FAE-1A45-9B35-F550B99A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1620108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Transformations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Commonly-used convenience functions: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scale()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rotate()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shear()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translate() </a:t>
            </a:r>
          </a:p>
          <a:p>
            <a:r>
              <a:rPr lang="en-US" dirty="0"/>
              <a:t>Saves you the trouble of defining transformation matrices </a:t>
            </a:r>
          </a:p>
          <a:p>
            <a:r>
              <a:rPr lang="en-US" dirty="0">
                <a:latin typeface="Courier New"/>
                <a:cs typeface="Courier New"/>
              </a:rPr>
              <a:t>rotate() </a:t>
            </a:r>
            <a:r>
              <a:rPr lang="en-US" dirty="0"/>
              <a:t>takes optional 2nd argument: axis of rotation.</a:t>
            </a:r>
          </a:p>
          <a:p>
            <a:pPr lvl="1"/>
            <a:r>
              <a:rPr lang="en-US" dirty="0"/>
              <a:t>Z axis is "simple 2D rotation”</a:t>
            </a:r>
          </a:p>
          <a:p>
            <a:pPr lvl="1"/>
            <a:r>
              <a:rPr lang="en-US" dirty="0"/>
              <a:t>Non-Z axis rotations are "perspective” projections.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3" y="1192563"/>
            <a:ext cx="2331751" cy="2110182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751273C6-3C06-194D-B2BA-B519030E3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53579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Contact Form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Specified by graphic designer</a:t>
            </a:r>
          </a:p>
          <a:p>
            <a:r>
              <a:rPr lang="en-US" dirty="0"/>
              <a:t>Your task: implement it</a:t>
            </a:r>
          </a:p>
          <a:p>
            <a:pPr lvl="1"/>
            <a:r>
              <a:rPr lang="en-US" dirty="0"/>
              <a:t>Focus on correct layout</a:t>
            </a:r>
          </a:p>
          <a:p>
            <a:pPr lvl="1"/>
            <a:r>
              <a:rPr lang="en-US" dirty="0"/>
              <a:t>Details disabled by default 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ShowDetails</a:t>
            </a:r>
            <a:r>
              <a:rPr lang="en-US" dirty="0"/>
              <a:t>’ enables details </a:t>
            </a:r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Click on Picture </a:t>
            </a:r>
          </a:p>
          <a:p>
            <a:pPr lvl="1"/>
            <a:r>
              <a:rPr lang="en-US" dirty="0"/>
              <a:t>Lets user choose image </a:t>
            </a:r>
          </a:p>
          <a:p>
            <a:pPr lvl="1"/>
            <a:r>
              <a:rPr lang="en-US" dirty="0"/>
              <a:t>See lab description </a:t>
            </a:r>
          </a:p>
          <a:p>
            <a:endParaRPr lang="en-US" dirty="0"/>
          </a:p>
          <a:p>
            <a:r>
              <a:rPr lang="en-US" dirty="0"/>
              <a:t>Validate Zip-Code as integers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57" y="1370838"/>
            <a:ext cx="4619132" cy="2151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lab-contact-form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83217C8-0D1A-B74E-B78A-2F4A5563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1844766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setTransformationAnchor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An </a:t>
            </a:r>
            <a:r>
              <a:rPr lang="en-US" b="1" dirty="0">
                <a:latin typeface="Courier New"/>
                <a:cs typeface="Courier New"/>
              </a:rPr>
              <a:t>anchor</a:t>
            </a:r>
            <a:r>
              <a:rPr lang="en-US" b="1" dirty="0"/>
              <a:t> </a:t>
            </a:r>
            <a:r>
              <a:rPr lang="en-US" dirty="0"/>
              <a:t>is a point that remains fixed before/after the transform.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AnchorViewCenter</a:t>
            </a:r>
            <a:r>
              <a:rPr lang="en-US" dirty="0"/>
              <a:t>: (Default) The </a:t>
            </a:r>
            <a:r>
              <a:rPr lang="en-US" i="1" dirty="0"/>
              <a:t>center point </a:t>
            </a:r>
            <a:r>
              <a:rPr lang="en-US" dirty="0"/>
              <a:t>remains the same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AnchorUnderMouse</a:t>
            </a:r>
            <a:r>
              <a:rPr lang="en-US" dirty="0"/>
              <a:t>: The </a:t>
            </a:r>
            <a:r>
              <a:rPr lang="en-US" i="1" dirty="0"/>
              <a:t>point under the mouse </a:t>
            </a:r>
            <a:r>
              <a:rPr lang="en-US" dirty="0"/>
              <a:t>remains the same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NoAnchor</a:t>
            </a:r>
            <a:r>
              <a:rPr lang="en-US" dirty="0"/>
              <a:t>: Scrollbars remain unchanged.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858074"/>
            <a:ext cx="7817012" cy="87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QTransform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identity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matrix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rotate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ZAxis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simple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rotate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scale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scale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150%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apply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transform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entire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view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07237E4-CB4E-B343-8CFE-1809869C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2749504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Item Transformations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supports same transform operations: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setTransform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transform()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rotate()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scale()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shear()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translate() </a:t>
            </a:r>
          </a:p>
          <a:p>
            <a:r>
              <a:rPr lang="en-US" b="1" dirty="0"/>
              <a:t>An item's effective transformation: </a:t>
            </a:r>
            <a:endParaRPr lang="en-US" dirty="0"/>
          </a:p>
          <a:p>
            <a:pPr lvl="1"/>
            <a:r>
              <a:rPr lang="en-US" dirty="0"/>
              <a:t>The product of its own and all its ancestors' transformations 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TIP: When managing the transformation of items, store the desired rotation, scaling etc. in member variables and build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from the identity transformation when they change. Don't try to deduce values from the current transformation and/or try to use it as the base for further changes. 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1A7EFCD-2579-3B42-BC2C-339252A4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51477840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Zooming is done with </a:t>
            </a:r>
            <a:r>
              <a:rPr lang="en-US" dirty="0">
                <a:latin typeface="Courier New"/>
                <a:cs typeface="Courier New"/>
              </a:rPr>
              <a:t>view-&gt;scale()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871073"/>
            <a:ext cx="7817012" cy="1581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double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matrix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mapRect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sz="1200" dirty="0">
                <a:latin typeface="Courier New"/>
                <a:cs typeface="Courier New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((width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0.05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||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scale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(factor,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4DCFCFA-A0E9-5047-9BDD-0A24F02D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1774723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between 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methods are overloaded for </a:t>
            </a:r>
            <a:r>
              <a:rPr lang="en-US" dirty="0" err="1">
                <a:latin typeface="Courier New"/>
                <a:cs typeface="Courier New"/>
              </a:rPr>
              <a:t>QPolygonF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QPainterPath</a:t>
            </a:r>
            <a:r>
              <a:rPr lang="en-US" dirty="0"/>
              <a:t> etc.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&amp;): </a:t>
            </a:r>
          </a:p>
          <a:p>
            <a:pPr lvl="2"/>
            <a:r>
              <a:rPr lang="en-US" dirty="0"/>
              <a:t>Maps a point from scene coordinates to item coordinates. Inverse: </a:t>
            </a:r>
            <a:r>
              <a:rPr lang="en-US" dirty="0" err="1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mapFromItem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</a:t>
            </a:r>
          </a:p>
          <a:p>
            <a:pPr lvl="2"/>
            <a:r>
              <a:rPr lang="en-US" dirty="0"/>
              <a:t>Maps a point from another item's coordinate system to this item's .Inverse: </a:t>
            </a:r>
            <a:r>
              <a:rPr lang="en-US" dirty="0" err="1">
                <a:latin typeface="Courier New"/>
                <a:cs typeface="Courier New"/>
              </a:rPr>
              <a:t>mapToItem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  <a:p>
            <a:pPr lvl="1"/>
            <a:r>
              <a:rPr lang="en-US" dirty="0"/>
              <a:t>Special case: </a:t>
            </a:r>
            <a:r>
              <a:rPr lang="en-US" dirty="0" err="1">
                <a:latin typeface="Courier New"/>
                <a:cs typeface="Courier New"/>
              </a:rPr>
              <a:t>mapFromParent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B4B7479-A705-4144-B414-D466C101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4894806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Ignoring Transformations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Sometimes we don't want particular items to be transformed before display. </a:t>
            </a:r>
          </a:p>
          <a:p>
            <a:pPr fontAlgn="auto"/>
            <a:endParaRPr lang="en-US" dirty="0"/>
          </a:p>
          <a:p>
            <a:pPr fontAlgn="auto"/>
            <a:r>
              <a:rPr lang="en-US" dirty="0"/>
              <a:t>View transformation can be disabled for individual items. </a:t>
            </a:r>
          </a:p>
          <a:p>
            <a:endParaRPr lang="en-US" dirty="0"/>
          </a:p>
          <a:p>
            <a:r>
              <a:rPr lang="en-US" dirty="0"/>
              <a:t>Used for text labels in a graph that should not change size when the graph is zoomed. 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item-&gt;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ItemIgnoresTransformations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B95CAF8-59EE-0640-AE57-BFFDE046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9588838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Transforms Demo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ex-transformination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1" y="749841"/>
            <a:ext cx="6999900" cy="4965159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5E37190-3844-5646-9D82-1CE72E29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64015326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Creating Custom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173349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pure virtual methods (required overrides): </a:t>
            </a:r>
          </a:p>
          <a:p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void paint() </a:t>
            </a:r>
          </a:p>
          <a:p>
            <a:pPr lvl="1"/>
            <a:r>
              <a:rPr lang="en-US" dirty="0"/>
              <a:t>Paints contents of item in local coordinates 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QRectF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Returns outer bounds of item as a rectangle</a:t>
            </a:r>
          </a:p>
          <a:p>
            <a:pPr lvl="1"/>
            <a:r>
              <a:rPr lang="en-US" dirty="0"/>
              <a:t>Called by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/>
              <a:t> to determine what regions need to be re-drawn 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QPainterPath</a:t>
            </a:r>
            <a:r>
              <a:rPr lang="en-US" dirty="0">
                <a:latin typeface="Courier New"/>
                <a:cs typeface="Courier New"/>
              </a:rPr>
              <a:t> shape() </a:t>
            </a:r>
            <a:r>
              <a:rPr lang="en-US" dirty="0"/>
              <a:t>– shape of item</a:t>
            </a:r>
          </a:p>
          <a:p>
            <a:pPr lvl="1"/>
            <a:r>
              <a:rPr lang="en-US" dirty="0"/>
              <a:t>Used by </a:t>
            </a:r>
            <a:r>
              <a:rPr lang="en-US" dirty="0">
                <a:latin typeface="Courier New"/>
                <a:cs typeface="Courier New"/>
              </a:rPr>
              <a:t>contains()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collidesWithPath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for collision detection</a:t>
            </a:r>
          </a:p>
          <a:p>
            <a:pPr lvl="1"/>
            <a:r>
              <a:rPr lang="en-US" dirty="0"/>
              <a:t>Defaults to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if not implemented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AFABCE5-3083-314C-9A6B-781F1BD0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1363294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Boundaries </a:t>
            </a:r>
          </a:p>
        </p:txBody>
      </p:sp>
      <p:pic>
        <p:nvPicPr>
          <p:cNvPr id="7" name="Picture 6" descr="bounda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33" y="989532"/>
            <a:ext cx="5332046" cy="4023069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27A6621-108E-5F4D-BE2B-947DE4B7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4413389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Item is in complete control of drawing itself </a:t>
            </a:r>
          </a:p>
          <a:p>
            <a:r>
              <a:rPr lang="en-US" dirty="0"/>
              <a:t>Use standard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drawing methods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/>
              <a:t>, </a:t>
            </a:r>
            <a:r>
              <a:rPr lang="en-US" dirty="0" err="1"/>
              <a:t>pixmaps</a:t>
            </a:r>
            <a:r>
              <a:rPr lang="en-US" dirty="0"/>
              <a:t>, gradients, text, etc. </a:t>
            </a:r>
          </a:p>
          <a:p>
            <a:r>
              <a:rPr lang="en-US" dirty="0"/>
              <a:t>No background to draw</a:t>
            </a:r>
          </a:p>
          <a:p>
            <a:r>
              <a:rPr lang="en-US" dirty="0"/>
              <a:t>Dynamic boundary and arbitrary shape </a:t>
            </a:r>
          </a:p>
          <a:p>
            <a:pPr lvl="1"/>
            <a:r>
              <a:rPr lang="en-US" dirty="0"/>
              <a:t>Polygon, curved, non-contiguous, etc.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176AC96-4BA1-CB42-82AF-147F43B1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94289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Stretch</a:t>
            </a:r>
          </a:p>
          <a:p>
            <a:pPr lvl="1"/>
            <a:r>
              <a:rPr lang="en-US" i="1" dirty="0"/>
              <a:t>Relative size factor 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stretch)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addStretch</a:t>
            </a:r>
            <a:r>
              <a:rPr lang="en-US" dirty="0">
                <a:latin typeface="Courier New"/>
                <a:cs typeface="Courier New"/>
              </a:rPr>
              <a:t>(stretch)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setRowStretch</a:t>
            </a:r>
            <a:r>
              <a:rPr lang="en-US" dirty="0">
                <a:latin typeface="Courier New"/>
                <a:cs typeface="Courier New"/>
              </a:rPr>
              <a:t>(row, stretch)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setColumnStretch</a:t>
            </a:r>
            <a:r>
              <a:rPr lang="en-US" dirty="0">
                <a:latin typeface="Courier New"/>
                <a:cs typeface="Courier New"/>
              </a:rPr>
              <a:t>(col, stretch) </a:t>
            </a:r>
          </a:p>
          <a:p>
            <a:r>
              <a:rPr lang="en-US" b="1" dirty="0"/>
              <a:t>Contents Margins</a:t>
            </a:r>
          </a:p>
          <a:p>
            <a:pPr lvl="1"/>
            <a:r>
              <a:rPr lang="en-US" i="1" dirty="0"/>
              <a:t>Space reserved around the managed widgets.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setContentsMargins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l,t,r,b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b="1" dirty="0"/>
              <a:t>Spacing</a:t>
            </a:r>
          </a:p>
          <a:p>
            <a:pPr lvl="1"/>
            <a:r>
              <a:rPr lang="en-US" i="1" dirty="0"/>
              <a:t>Space reserved between widgets 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addSpacing</a:t>
            </a:r>
            <a:r>
              <a:rPr lang="en-US" dirty="0">
                <a:latin typeface="Courier New"/>
                <a:cs typeface="Courier New"/>
              </a:rPr>
              <a:t>(size) </a:t>
            </a:r>
          </a:p>
        </p:txBody>
      </p:sp>
      <p:pic>
        <p:nvPicPr>
          <p:cNvPr id="7" name="Picture 6" descr="str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09" y="1888979"/>
            <a:ext cx="2454725" cy="477682"/>
          </a:xfrm>
          <a:prstGeom prst="rect">
            <a:avLst/>
          </a:prstGeom>
        </p:spPr>
      </p:pic>
      <p:pic>
        <p:nvPicPr>
          <p:cNvPr id="8" name="Picture 7" descr="margins-spac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23" y="3680024"/>
            <a:ext cx="1948511" cy="1223587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9F55390-8AA0-1D41-8366-BE491445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5905810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057834" cy="124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QStyleOptionGraphicsItem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>
              <a:latin typeface="Courier New"/>
              <a:cs typeface="Courier New"/>
            </a:endParaRPr>
          </a:p>
        </p:txBody>
      </p:sp>
      <p:pic>
        <p:nvPicPr>
          <p:cNvPr id="11" name="Picture 10" descr="pendulum-sche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31" y="2620681"/>
            <a:ext cx="1555761" cy="2592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14" y="2803312"/>
            <a:ext cx="3456251" cy="2638105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0797F75-3502-B54D-BEBD-B34AA7BA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0231650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paint()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must take the pen width into consideration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2060222"/>
            <a:ext cx="8071345" cy="2952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   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140.0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painter,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painter-&gt;</a:t>
            </a:r>
            <a:r>
              <a:rPr lang="en-US" sz="1200" dirty="0" err="1">
                <a:latin typeface="Courier New"/>
                <a:cs typeface="Courier New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painter-&gt;</a:t>
            </a:r>
            <a:r>
              <a:rPr lang="en-US" sz="1200" dirty="0" err="1">
                <a:latin typeface="Courier New"/>
                <a:cs typeface="Courier New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painter-&gt;</a:t>
            </a:r>
            <a:r>
              <a:rPr lang="en-US" sz="1200" dirty="0" err="1">
                <a:latin typeface="Courier New"/>
                <a:cs typeface="Courier New"/>
              </a:rPr>
              <a:t>setBrush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	painter-&gt;</a:t>
            </a:r>
            <a:r>
              <a:rPr lang="en-US" sz="1200" dirty="0" err="1">
                <a:latin typeface="Courier New"/>
                <a:cs typeface="Courier New"/>
              </a:rPr>
              <a:t>drawEllipse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E2789EF-CDD5-9A44-96B9-724A13FA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1140304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</a:t>
            </a:r>
            <a:r>
              <a:rPr lang="en-US" dirty="0" err="1"/>
              <a:t>boundingRect</a:t>
            </a:r>
            <a:r>
              <a:rPr lang="en-US" dirty="0"/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Influences drawing code</a:t>
            </a:r>
          </a:p>
          <a:p>
            <a:pPr lvl="1"/>
            <a:r>
              <a:rPr lang="en-US" dirty="0"/>
              <a:t>Influences "origin” of item transforms </a:t>
            </a:r>
          </a:p>
          <a:p>
            <a:r>
              <a:rPr lang="en-US" dirty="0"/>
              <a:t>i.e. for Pendulum that swings:</a:t>
            </a:r>
          </a:p>
          <a:p>
            <a:pPr lvl="1"/>
            <a:r>
              <a:rPr lang="en-US" dirty="0"/>
              <a:t>Good origin is non-weighted end of line</a:t>
            </a:r>
          </a:p>
          <a:p>
            <a:pPr lvl="1"/>
            <a:r>
              <a:rPr lang="en-US" dirty="0"/>
              <a:t>Can rotate around(0,0) without translation </a:t>
            </a:r>
          </a:p>
        </p:txBody>
      </p:sp>
      <p:pic>
        <p:nvPicPr>
          <p:cNvPr id="4" name="Picture 3" descr="boundingRect-implic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5" y="1922273"/>
            <a:ext cx="3090174" cy="3090174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1A98357-D7F9-464D-A132-CCB9E8AF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4481126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Easier approach to making a Pendulum: </a:t>
            </a:r>
          </a:p>
          <a:p>
            <a:pPr lvl="1"/>
            <a:r>
              <a:rPr lang="en-US" dirty="0"/>
              <a:t>Extend </a:t>
            </a:r>
            <a:r>
              <a:rPr lang="en-US" dirty="0" err="1">
                <a:latin typeface="Courier New"/>
                <a:cs typeface="Courier New"/>
              </a:rPr>
              <a:t>QGraphicsItemGroup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Use other concrete items as elements, add as children </a:t>
            </a:r>
          </a:p>
          <a:p>
            <a:pPr lvl="1"/>
            <a:r>
              <a:rPr lang="en-US" dirty="0"/>
              <a:t>No need to override </a:t>
            </a:r>
            <a:r>
              <a:rPr lang="en-US" dirty="0">
                <a:latin typeface="Courier New"/>
                <a:cs typeface="Courier New"/>
              </a:rPr>
              <a:t>paint()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shape()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6" y="2525785"/>
            <a:ext cx="8209301" cy="2236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parent)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</a:t>
            </a:r>
            <a:r>
              <a:rPr lang="en-US" sz="1200" dirty="0" err="1">
                <a:latin typeface="Courier New"/>
                <a:cs typeface="Courier New"/>
              </a:rPr>
              <a:t>QGraphicsItemGroup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m_line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QGraphicsLineItem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m_line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m_circle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m_circle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m_circle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setBrush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ex-pendelum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7A53A30-877E-C643-96F1-3D580D43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2139011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Event Handling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/>
              <a:t>Receives all events for an item</a:t>
            </a:r>
          </a:p>
          <a:p>
            <a:pPr lvl="1"/>
            <a:r>
              <a:rPr lang="en-US" dirty="0"/>
              <a:t>Similar to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::event() </a:t>
            </a:r>
          </a:p>
          <a:p>
            <a:r>
              <a:rPr lang="en-US" dirty="0"/>
              <a:t>Specific typed event handlers: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QKeyEvent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>
                <a:latin typeface="Courier New"/>
                <a:cs typeface="Courier New"/>
              </a:rPr>
              <a:t>*)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wheelEvent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QGraphicsSceneWheelEvent</a:t>
            </a:r>
            <a:r>
              <a:rPr lang="en-US" dirty="0">
                <a:latin typeface="Courier New"/>
                <a:cs typeface="Courier New"/>
              </a:rPr>
              <a:t>*)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>
                <a:latin typeface="Courier New"/>
                <a:cs typeface="Courier New"/>
              </a:rPr>
              <a:t>*)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QGraphicsSceneContextMenuEvent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QGraphicsSceneDragDropEvent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QFocusEvent</a:t>
            </a:r>
            <a:r>
              <a:rPr lang="en-US" dirty="0">
                <a:latin typeface="Courier New"/>
                <a:cs typeface="Courier New"/>
              </a:rPr>
              <a:t>*)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hoverEnterEvent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QGraphicsSceneHoverEvent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When overriding mouse event handlers: </a:t>
            </a:r>
          </a:p>
          <a:p>
            <a:pPr lvl="1"/>
            <a:r>
              <a:rPr lang="en-US" dirty="0"/>
              <a:t>Make sure to call base-class versions, too. Without this, the item select, focus, move behavior will not work as expected. </a:t>
            </a:r>
          </a:p>
          <a:p>
            <a:pPr lvl="1"/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518211D-EB04-F54D-96C7-53705ECA0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5326429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Handler Examples </a:t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63931"/>
            <a:ext cx="7817012" cy="3702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wheelEvent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QWheelEvent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qAbs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sz="1200" dirty="0">
                <a:latin typeface="Courier New"/>
                <a:cs typeface="Courier New"/>
              </a:rPr>
              <a:t>delta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sz="1200" dirty="0">
                <a:latin typeface="Courier New"/>
                <a:cs typeface="Courier New"/>
              </a:rPr>
              <a:t>delta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(factor);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else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/factor);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keyPressEvent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QKeyEvent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switch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sz="1200" dirty="0"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case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Key_Plus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break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case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Key_Minus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    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break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keyPressEvent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132ECB7-86F3-DA4B-95B2-ED4AF5B7D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4992621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Determines when items’ shapes intersect </a:t>
            </a:r>
          </a:p>
          <a:p>
            <a:r>
              <a:rPr lang="en-US" dirty="0"/>
              <a:t>Two methods for collision detection: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collidesWithItem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 other)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collidingItems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ItemSelectionMode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dirty="0">
                <a:latin typeface="Courier New"/>
                <a:cs typeface="Courier New"/>
              </a:rPr>
              <a:t>shape()</a:t>
            </a:r>
          </a:p>
          <a:p>
            <a:pPr lvl="1"/>
            <a:r>
              <a:rPr lang="en-US" dirty="0"/>
              <a:t>Returns </a:t>
            </a:r>
            <a:r>
              <a:rPr lang="en-US" dirty="0" err="1">
                <a:latin typeface="Courier New"/>
                <a:cs typeface="Courier New"/>
              </a:rPr>
              <a:t>QPainterPath</a:t>
            </a:r>
            <a:r>
              <a:rPr lang="en-US" dirty="0"/>
              <a:t> used for collision detection </a:t>
            </a:r>
          </a:p>
          <a:p>
            <a:pPr lvl="1"/>
            <a:r>
              <a:rPr lang="en-US" dirty="0"/>
              <a:t>Must be overridden properly </a:t>
            </a:r>
          </a:p>
          <a:p>
            <a:r>
              <a:rPr lang="en-US" dirty="0">
                <a:latin typeface="Courier New"/>
                <a:cs typeface="Courier New"/>
              </a:rPr>
              <a:t>items()</a:t>
            </a:r>
          </a:p>
          <a:p>
            <a:pPr lvl="1"/>
            <a:r>
              <a:rPr lang="en-US" dirty="0"/>
              <a:t>Overloaded forms take </a:t>
            </a:r>
            <a:r>
              <a:rPr lang="en-US" dirty="0" err="1">
                <a:latin typeface="Courier New"/>
                <a:cs typeface="Courier New"/>
              </a:rPr>
              <a:t>QRectF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QPolygonF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QPainterPath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Return items found in </a:t>
            </a:r>
            <a:r>
              <a:rPr lang="en-US" dirty="0" err="1"/>
              <a:t>rect</a:t>
            </a:r>
            <a:r>
              <a:rPr lang="en-US" dirty="0"/>
              <a:t>/polygon/shape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43F518C-1826-F447-8934-DFC9F48D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66185658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Corner Drag Button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447146" cy="3746151"/>
          </a:xfrm>
        </p:spPr>
        <p:txBody>
          <a:bodyPr>
            <a:normAutofit/>
          </a:bodyPr>
          <a:lstStyle/>
          <a:p>
            <a:pPr fontAlgn="auto"/>
            <a:r>
              <a:rPr lang="en-US" dirty="0" err="1"/>
              <a:t>Definea</a:t>
            </a:r>
            <a:r>
              <a:rPr lang="en-US" dirty="0"/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which can display an image, and has at least 1 child item, that is a "corner drag" button, permitting the user to click and drag the button, to resize or rotate the image. </a:t>
            </a:r>
          </a:p>
          <a:p>
            <a:pPr fontAlgn="auto"/>
            <a:r>
              <a:rPr lang="en-US" dirty="0"/>
              <a:t>Start with the handout, provided in </a:t>
            </a:r>
            <a:r>
              <a:rPr lang="en-US" dirty="0">
                <a:latin typeface="Courier New"/>
                <a:cs typeface="Courier New"/>
              </a:rPr>
              <a:t>lab-corner-drag </a:t>
            </a:r>
          </a:p>
          <a:p>
            <a:r>
              <a:rPr lang="en-US" dirty="0"/>
              <a:t>Further details are in the </a:t>
            </a:r>
            <a:r>
              <a:rPr lang="en-US" dirty="0" err="1">
                <a:latin typeface="Courier New"/>
                <a:cs typeface="Courier New"/>
              </a:rPr>
              <a:t>readme.txt</a:t>
            </a:r>
            <a:r>
              <a:rPr lang="en-US" dirty="0"/>
              <a:t> in the same directory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964" y="1072717"/>
            <a:ext cx="4256036" cy="3581893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61C581D-6E1C-3C48-836C-441D3AD8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5657304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Widgets in a Scene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01352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Widgets in a Scene </a:t>
            </a:r>
            <a:br>
              <a:rPr lang="en-US" dirty="0"/>
            </a:br>
            <a:endParaRPr lang="en-US" noProof="0" dirty="0"/>
          </a:p>
        </p:txBody>
      </p:sp>
      <p:pic>
        <p:nvPicPr>
          <p:cNvPr id="4" name="Picture 3" descr="padnavig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73" y="946134"/>
            <a:ext cx="3599450" cy="3727465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B5C2800-6051-DB46-8911-51E6BE92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97219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Strut</a:t>
            </a:r>
          </a:p>
          <a:p>
            <a:pPr lvl="1"/>
            <a:r>
              <a:rPr lang="en-US" i="1" dirty="0"/>
              <a:t>Limits perpendicular box dimension </a:t>
            </a:r>
            <a:endParaRPr lang="en-US" dirty="0"/>
          </a:p>
          <a:p>
            <a:pPr lvl="1"/>
            <a:r>
              <a:rPr lang="en-US" dirty="0"/>
              <a:t>e.g. height for </a:t>
            </a: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/>
              <a:t>Only for box layouts </a:t>
            </a:r>
            <a:endParaRPr lang="en-US" dirty="0"/>
          </a:p>
          <a:p>
            <a:r>
              <a:rPr lang="en-US" b="1" dirty="0"/>
              <a:t>Min, max and fixed sizes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)</a:t>
            </a:r>
          </a:p>
          <a:p>
            <a:pPr lvl="1"/>
            <a:r>
              <a:rPr lang="en-US" i="1" dirty="0"/>
              <a:t>Individual width and height constraints also available </a:t>
            </a:r>
            <a:endParaRPr lang="en-US" dirty="0"/>
          </a:p>
          <a:p>
            <a:r>
              <a:rPr lang="en-US" b="1" dirty="0"/>
              <a:t>Nested Layouts</a:t>
            </a:r>
          </a:p>
          <a:p>
            <a:pPr lvl="1"/>
            <a:r>
              <a:rPr lang="en-US" i="1" dirty="0"/>
              <a:t>Allows flexible layouts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addLayout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4" name="Picture 3" descr="nes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6" y="2910075"/>
            <a:ext cx="1885192" cy="1993537"/>
          </a:xfrm>
          <a:prstGeom prst="rect">
            <a:avLst/>
          </a:prstGeom>
        </p:spPr>
      </p:pic>
      <p:pic>
        <p:nvPicPr>
          <p:cNvPr id="9" name="Picture 8" descr="min-max-prefe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22" y="1370838"/>
            <a:ext cx="1895912" cy="1141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ex-custom-layout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FABBCCE9-1A0F-5D4E-A28E-1AA8472E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5257276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Are not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Lightweight compared to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No signals/slots/properties </a:t>
            </a:r>
          </a:p>
          <a:p>
            <a:pPr lvl="1"/>
            <a:r>
              <a:rPr lang="en-US" dirty="0"/>
              <a:t>Scenes can easily contain thousands of Items </a:t>
            </a:r>
          </a:p>
          <a:p>
            <a:pPr lvl="1"/>
            <a:r>
              <a:rPr lang="en-US" dirty="0"/>
              <a:t>Uses different 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/>
              <a:t> sub-hierarchy (derived from </a:t>
            </a:r>
            <a:r>
              <a:rPr lang="en-US" dirty="0" err="1">
                <a:latin typeface="Courier New"/>
                <a:cs typeface="Courier New"/>
              </a:rPr>
              <a:t>QGraphicsSceneEvent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Supports transformations directly </a:t>
            </a:r>
          </a:p>
          <a:p>
            <a:pPr fontAlgn="auto"/>
            <a:endParaRPr lang="en-US" dirty="0">
              <a:latin typeface="Courier New"/>
              <a:cs typeface="Courier New"/>
            </a:endParaRP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Derived from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(less light-weight)</a:t>
            </a:r>
          </a:p>
          <a:p>
            <a:pPr lvl="1"/>
            <a:r>
              <a:rPr lang="en-US" dirty="0"/>
              <a:t>Supports signals, slots, properties, etc.</a:t>
            </a:r>
          </a:p>
          <a:p>
            <a:pPr lvl="1"/>
            <a:r>
              <a:rPr lang="en-US" dirty="0"/>
              <a:t>Can be embedded in a </a:t>
            </a:r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/>
              <a:t> with a </a:t>
            </a:r>
            <a:r>
              <a:rPr lang="en-US" dirty="0" err="1">
                <a:latin typeface="Courier New"/>
                <a:cs typeface="Courier New"/>
              </a:rPr>
              <a:t>QGraphicsProxyWidget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77A6AAA-7604-CE44-881C-C11D2F6D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96779525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functionality graphics item</a:t>
            </a:r>
          </a:p>
          <a:p>
            <a:r>
              <a:rPr lang="en-US" dirty="0"/>
              <a:t>Provides signals/slots, layouts, geometry, palette, etc. </a:t>
            </a:r>
          </a:p>
          <a:p>
            <a:r>
              <a:rPr lang="en-US" i="1" dirty="0"/>
              <a:t>Not </a:t>
            </a:r>
            <a:r>
              <a:rPr lang="en-US" dirty="0"/>
              <a:t>a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Base class for </a:t>
            </a:r>
            <a:r>
              <a:rPr lang="en-US" dirty="0" err="1">
                <a:latin typeface="Courier New"/>
                <a:cs typeface="Courier New"/>
              </a:rPr>
              <a:t>QGraphicsProxyWidget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4" name="Picture 3" descr="qgraphicswidget-u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07" y="2607000"/>
            <a:ext cx="4416136" cy="571500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5D5972C-4B82-D349-9361-63CA6401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8218948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QGraphicsProxyWidget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that can embed a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/>
              <a:t> in a </a:t>
            </a:r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/>
              <a:t>Handles complex widgets like </a:t>
            </a:r>
            <a:r>
              <a:rPr lang="en-US" dirty="0" err="1">
                <a:latin typeface="Courier New"/>
                <a:cs typeface="Courier New"/>
              </a:rPr>
              <a:t>QFileDialog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/>
              <a:t>Takes </a:t>
            </a:r>
            <a:r>
              <a:rPr lang="en-US" i="1" dirty="0"/>
              <a:t>ownership </a:t>
            </a:r>
            <a:r>
              <a:rPr lang="en-US" dirty="0"/>
              <a:t>of related widget </a:t>
            </a:r>
          </a:p>
          <a:p>
            <a:pPr lvl="1"/>
            <a:r>
              <a:rPr lang="en-US" dirty="0"/>
              <a:t>Synchronizes states/properties:</a:t>
            </a:r>
          </a:p>
          <a:p>
            <a:pPr lvl="2"/>
            <a:r>
              <a:rPr lang="en-US" dirty="0"/>
              <a:t>visible, enabled, geometry, style, palette, font, cursor, </a:t>
            </a:r>
            <a:r>
              <a:rPr lang="en-US" dirty="0" err="1"/>
              <a:t>sizeHint</a:t>
            </a:r>
            <a:r>
              <a:rPr lang="en-US" dirty="0"/>
              <a:t>, </a:t>
            </a:r>
            <a:r>
              <a:rPr lang="en-US" dirty="0" err="1"/>
              <a:t>windowTitle</a:t>
            </a:r>
            <a:r>
              <a:rPr lang="en-US" dirty="0"/>
              <a:t>, etc.</a:t>
            </a:r>
          </a:p>
          <a:p>
            <a:pPr lvl="2"/>
            <a:r>
              <a:rPr lang="en-US" dirty="0"/>
              <a:t>Proxies events between Widget and </a:t>
            </a:r>
            <a:r>
              <a:rPr lang="en-US" dirty="0" err="1"/>
              <a:t>GraphicsView</a:t>
            </a:r>
            <a:endParaRPr lang="en-US" dirty="0"/>
          </a:p>
          <a:p>
            <a:pPr lvl="1"/>
            <a:r>
              <a:rPr lang="en-US" dirty="0"/>
              <a:t>If either (widget or proxy) is deleted, the other is also!</a:t>
            </a:r>
          </a:p>
          <a:p>
            <a:endParaRPr lang="en-US" dirty="0"/>
          </a:p>
          <a:p>
            <a:r>
              <a:rPr lang="en-US" dirty="0"/>
              <a:t>Widget must not already have a parent </a:t>
            </a:r>
          </a:p>
          <a:p>
            <a:pPr lvl="1"/>
            <a:r>
              <a:rPr lang="en-US" dirty="0"/>
              <a:t>Only top-level widgets can be added to a scene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F961F4E-5745-F34D-B52B-F6AF1E31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7904621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Widget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90954"/>
            <a:ext cx="7817012" cy="2972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*calendar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scene;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QGraphicsProxyWidget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*proxy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scene.addWidget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(calendar);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view(&amp;scene);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DD17F1B-EE71-CC40-8EED-37E1DB0B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1084858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layout of </a:t>
            </a:r>
            <a:r>
              <a:rPr lang="en-US" dirty="0" err="1">
                <a:latin typeface="Courier New"/>
                <a:cs typeface="Courier New"/>
              </a:rPr>
              <a:t>QGraphicsLayoutItem</a:t>
            </a:r>
            <a:r>
              <a:rPr lang="en-US" dirty="0"/>
              <a:t> (+derived) classes in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  <a:p>
            <a:r>
              <a:rPr lang="en-US" dirty="0"/>
              <a:t>Concrete classes: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QGraphicsLinearLayout</a:t>
            </a:r>
            <a:r>
              <a:rPr lang="en-US" dirty="0"/>
              <a:t>: equivalent to </a:t>
            </a:r>
            <a:r>
              <a:rPr lang="en-US" dirty="0" err="1">
                <a:latin typeface="Courier New"/>
                <a:cs typeface="Courier New"/>
              </a:rPr>
              <a:t>QBoxLayout</a:t>
            </a:r>
            <a:r>
              <a:rPr lang="en-US" dirty="0"/>
              <a:t>, arranges items horizontally or vertically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QGraphicsGridLayout</a:t>
            </a:r>
            <a:r>
              <a:rPr lang="en-US" dirty="0"/>
              <a:t>: equivalent to </a:t>
            </a:r>
            <a:r>
              <a:rPr lang="en-US" dirty="0" err="1">
                <a:latin typeface="Courier New"/>
                <a:cs typeface="Courier New"/>
              </a:rPr>
              <a:t>QGridLayout</a:t>
            </a:r>
            <a:r>
              <a:rPr lang="en-US" dirty="0"/>
              <a:t>, arranges items in a grid 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- set layout for child items of this </a:t>
            </a:r>
            <a:r>
              <a:rPr lang="en-US" dirty="0" err="1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22F77FC-D66F-BD49-A654-B6496792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8471512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Widgets in a Scene </a:t>
            </a:r>
            <a:br>
              <a:rPr lang="en-US" i="1" dirty="0"/>
            </a:b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48508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/>
              <a:t>Starting with the </a:t>
            </a:r>
            <a:r>
              <a:rPr lang="en-US" dirty="0">
                <a:latin typeface="Courier New"/>
                <a:cs typeface="Courier New"/>
              </a:rPr>
              <a:t>lab-map-viewer </a:t>
            </a:r>
            <a:r>
              <a:rPr lang="en-US" dirty="0"/>
              <a:t>handout, add zooming controls. </a:t>
            </a:r>
          </a:p>
          <a:p>
            <a:pPr fontAlgn="auto"/>
            <a:r>
              <a:rPr lang="en-US" dirty="0"/>
              <a:t>Suggested widgets: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QPushButtons</a:t>
            </a:r>
            <a:r>
              <a:rPr lang="en-US" dirty="0"/>
              <a:t> for +/-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QSlider</a:t>
            </a:r>
            <a:r>
              <a:rPr lang="en-US" dirty="0"/>
              <a:t> for selecting zoom level directly. </a:t>
            </a:r>
          </a:p>
          <a:p>
            <a:pPr fontAlgn="auto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QGraphicsLayout</a:t>
            </a:r>
            <a:r>
              <a:rPr lang="en-US" dirty="0"/>
              <a:t> to layout the widgets </a:t>
            </a:r>
          </a:p>
          <a:p>
            <a:r>
              <a:rPr lang="en-US" dirty="0"/>
              <a:t>Make the mouse work like a "hand-grab” tool on drag, so we can see different zoomed areas.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57" y="1184822"/>
            <a:ext cx="4672854" cy="3507913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4F75752-B296-B445-8D8B-5AA71D9F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4790831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90720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</a:t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Items can be: </a:t>
            </a:r>
          </a:p>
          <a:p>
            <a:pPr lvl="1"/>
            <a:r>
              <a:rPr lang="en-US" dirty="0"/>
              <a:t>Dragged </a:t>
            </a:r>
          </a:p>
          <a:p>
            <a:pPr lvl="1"/>
            <a:r>
              <a:rPr lang="en-US" dirty="0"/>
              <a:t>Dropped onto other items </a:t>
            </a:r>
          </a:p>
          <a:p>
            <a:pPr lvl="1"/>
            <a:r>
              <a:rPr lang="en-US" dirty="0"/>
              <a:t>Dropped onto scenes </a:t>
            </a:r>
          </a:p>
          <a:p>
            <a:pPr lvl="2"/>
            <a:r>
              <a:rPr lang="en-US" dirty="0"/>
              <a:t>For handling empty drop areas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19DDF52-0043-4140-9B27-14DEA59C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65546325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Drag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an item drag is similar to dragging from a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Override event handlers: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decide if drag started? If so:</a:t>
            </a:r>
          </a:p>
          <a:p>
            <a:pPr lvl="1"/>
            <a:r>
              <a:rPr lang="en-US" dirty="0"/>
              <a:t>Create a </a:t>
            </a:r>
            <a:r>
              <a:rPr lang="en-US" dirty="0" err="1">
                <a:latin typeface="Courier New"/>
                <a:cs typeface="Courier New"/>
              </a:rPr>
              <a:t>QDrag</a:t>
            </a:r>
            <a:r>
              <a:rPr lang="en-US" dirty="0"/>
              <a:t> instance</a:t>
            </a:r>
          </a:p>
          <a:p>
            <a:pPr lvl="1"/>
            <a:r>
              <a:rPr lang="en-US" dirty="0"/>
              <a:t>Attach a </a:t>
            </a:r>
            <a:r>
              <a:rPr lang="en-US" dirty="0" err="1">
                <a:latin typeface="Courier New"/>
                <a:cs typeface="Courier New"/>
              </a:rPr>
              <a:t>QMimeData</a:t>
            </a:r>
            <a:r>
              <a:rPr lang="en-US" dirty="0"/>
              <a:t> to it </a:t>
            </a:r>
          </a:p>
          <a:p>
            <a:pPr lvl="2"/>
            <a:r>
              <a:rPr lang="en-US" dirty="0"/>
              <a:t>See section on Drag and Drop for </a:t>
            </a:r>
            <a:r>
              <a:rPr lang="en-US" dirty="0" err="1">
                <a:latin typeface="Courier New"/>
                <a:cs typeface="Courier New"/>
              </a:rPr>
              <a:t>QMimeData</a:t>
            </a:r>
            <a:r>
              <a:rPr lang="en-US" dirty="0"/>
              <a:t> info </a:t>
            </a:r>
          </a:p>
          <a:p>
            <a:pPr lvl="1"/>
            <a:r>
              <a:rPr lang="en-US" dirty="0"/>
              <a:t>Call </a:t>
            </a:r>
            <a:r>
              <a:rPr lang="en-US" dirty="0" err="1">
                <a:latin typeface="Courier New"/>
                <a:cs typeface="Courier New"/>
              </a:rPr>
              <a:t>QDrag</a:t>
            </a:r>
            <a:r>
              <a:rPr lang="en-US" dirty="0">
                <a:latin typeface="Courier New"/>
                <a:cs typeface="Courier New"/>
              </a:rPr>
              <a:t>::exec() </a:t>
            </a:r>
          </a:p>
          <a:p>
            <a:pPr lvl="2"/>
            <a:r>
              <a:rPr lang="en-US" dirty="0"/>
              <a:t>Function returns when user drops </a:t>
            </a:r>
          </a:p>
          <a:p>
            <a:pPr lvl="2"/>
            <a:r>
              <a:rPr lang="en-US" dirty="0"/>
              <a:t>Does not block event loop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AFE6BE6-5629-344B-A64F-04C06E3F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5504711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 Scene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Override </a:t>
            </a:r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To accept drop: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acceptProposedAction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setDropAction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DropAction</a:t>
            </a:r>
            <a:r>
              <a:rPr lang="en-US" dirty="0">
                <a:latin typeface="Courier New"/>
                <a:cs typeface="Courier New"/>
              </a:rPr>
              <a:t>); accept();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Override </a:t>
            </a:r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  <a:p>
            <a:r>
              <a:rPr lang="en-US" dirty="0"/>
              <a:t>Optional overrides: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dragLeaveEvent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5C374CC-4062-AC4B-A256-53E511A4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37365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Size Policies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/>
              <a:t> describes interest of widget in resizing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policy = widget-&gt;</a:t>
            </a:r>
            <a:r>
              <a:rPr lang="en-US" dirty="0" err="1">
                <a:latin typeface="Courier New"/>
                <a:cs typeface="Courier New"/>
              </a:rPr>
              <a:t>sizePolicy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policy.setHorizontalPolicy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::Fixed);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widget-&gt;</a:t>
            </a:r>
            <a:r>
              <a:rPr lang="en-US" dirty="0" err="1">
                <a:latin typeface="Courier New"/>
                <a:cs typeface="Courier New"/>
              </a:rPr>
              <a:t>setSizePolicy</a:t>
            </a:r>
            <a:r>
              <a:rPr lang="en-US" dirty="0">
                <a:latin typeface="Courier New"/>
                <a:cs typeface="Courier New"/>
              </a:rPr>
              <a:t>(policy); </a:t>
            </a:r>
          </a:p>
          <a:p>
            <a:pPr fontAlgn="auto"/>
            <a:r>
              <a:rPr lang="en-US" dirty="0"/>
              <a:t>One policy per direction (horizontal and vertical) </a:t>
            </a:r>
          </a:p>
          <a:p>
            <a:pPr fontAlgn="auto"/>
            <a:r>
              <a:rPr lang="en-US" dirty="0"/>
              <a:t>Button-like widgets set size policy to the following: </a:t>
            </a:r>
          </a:p>
          <a:p>
            <a:pPr lvl="1"/>
            <a:r>
              <a:rPr lang="en-US" dirty="0"/>
              <a:t>May stretch horizontally</a:t>
            </a:r>
          </a:p>
          <a:p>
            <a:pPr lvl="1"/>
            <a:r>
              <a:rPr lang="en-US" dirty="0"/>
              <a:t>Are fixed vertically</a:t>
            </a:r>
          </a:p>
          <a:p>
            <a:pPr lvl="1"/>
            <a:r>
              <a:rPr lang="en-US" dirty="0"/>
              <a:t>Similar to </a:t>
            </a:r>
            <a:r>
              <a:rPr lang="en-US" dirty="0" err="1">
                <a:latin typeface="Courier New"/>
                <a:cs typeface="Courier New"/>
              </a:rPr>
              <a:t>QLineEdit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QProgressBar</a:t>
            </a:r>
            <a:r>
              <a:rPr lang="en-US" dirty="0"/>
              <a:t>, ... </a:t>
            </a:r>
          </a:p>
          <a:p>
            <a:pPr fontAlgn="auto"/>
            <a:r>
              <a:rPr lang="en-US" dirty="0"/>
              <a:t>Widgets which provide scroll bars (e.g. </a:t>
            </a:r>
            <a:r>
              <a:rPr lang="en-US" dirty="0" err="1">
                <a:latin typeface="Courier New"/>
                <a:cs typeface="Courier New"/>
              </a:rPr>
              <a:t>QTextEdit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Can use additional space </a:t>
            </a:r>
          </a:p>
          <a:p>
            <a:pPr lvl="1"/>
            <a:r>
              <a:rPr lang="en-US" dirty="0"/>
              <a:t>Work with less than </a:t>
            </a:r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recommended size for widget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17C6BEF-E13F-A14A-941D-55902F97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9792238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startDrag</a:t>
            </a:r>
            <a:r>
              <a:rPr lang="en-US" dirty="0"/>
              <a:t>()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168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startDrag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selectedItems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>
                <a:latin typeface="Courier New"/>
                <a:cs typeface="Courier New"/>
              </a:rPr>
              <a:t>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()&gt;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QListWidgetItem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selectedItems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()[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[...]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DiagramItem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createItem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sz="1200" dirty="0" err="1">
                <a:latin typeface="Courier New"/>
                <a:cs typeface="Courier New"/>
              </a:rPr>
              <a:t>toolType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QByteArray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::number(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qulonglong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drag-&gt;</a:t>
            </a:r>
            <a:r>
              <a:rPr lang="en-US" sz="1200" dirty="0" err="1">
                <a:latin typeface="Courier New"/>
                <a:cs typeface="Courier New"/>
              </a:rPr>
              <a:t>setMimeData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sz="1200" dirty="0">
                <a:latin typeface="Courier New"/>
                <a:cs typeface="Courier New"/>
              </a:rPr>
              <a:t>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pixmap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drag-&gt;</a:t>
            </a:r>
            <a:r>
              <a:rPr lang="en-US" sz="1200" dirty="0" err="1">
                <a:latin typeface="Courier New"/>
                <a:cs typeface="Courier New"/>
              </a:rPr>
              <a:t>setPixmap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drag-&gt;</a:t>
            </a:r>
            <a:r>
              <a:rPr lang="en-US" sz="1200" dirty="0" err="1">
                <a:latin typeface="Courier New"/>
                <a:cs typeface="Courier New"/>
              </a:rPr>
              <a:t>setHotSpot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pix.rect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().center()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drag-&gt;</a:t>
            </a:r>
            <a:r>
              <a:rPr lang="en-US" sz="1200" dirty="0">
                <a:latin typeface="Courier New"/>
                <a:cs typeface="Courier New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IgnoreAction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cancelled,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must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ex-drag-drop-item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F4E719A-5EFA-E249-955E-2B31FA4C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477035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dropEvent</a:t>
            </a:r>
            <a:r>
              <a:rPr lang="en-US" dirty="0"/>
              <a:t>() on a Scene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330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DiagramScene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event) {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if (event-&gt;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hasFormat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reinterpret_cast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toULongLong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latin typeface="Courier New"/>
                <a:cs typeface="Courier New"/>
              </a:rPr>
              <a:t>addItem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    item-&gt;</a:t>
            </a:r>
            <a:r>
              <a:rPr lang="en-US" sz="1200" dirty="0" err="1">
                <a:latin typeface="Courier New"/>
                <a:cs typeface="Courier New"/>
              </a:rPr>
              <a:t>setFlag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ItemIsMovable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sz="1200" dirty="0" err="1">
                <a:latin typeface="Courier New"/>
                <a:cs typeface="Courier New"/>
              </a:rPr>
              <a:t>setFlag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ItemIsSelectable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sz="1200" dirty="0" err="1">
                <a:latin typeface="Courier New"/>
                <a:cs typeface="Courier New"/>
              </a:rPr>
              <a:t>setFlag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ItemIsFocusable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sz="1200" dirty="0" err="1">
                <a:latin typeface="Courier New"/>
                <a:cs typeface="Courier New"/>
              </a:rPr>
              <a:t>setPos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sz="1200" dirty="0" err="1">
                <a:latin typeface="Courier New"/>
                <a:cs typeface="Courier New"/>
              </a:rPr>
              <a:t>scenePos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sz="1200" dirty="0" err="1">
                <a:latin typeface="Courier New"/>
                <a:cs typeface="Courier New"/>
              </a:rPr>
              <a:t>acceptProposedAction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    /*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baseclass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per-item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dropEvent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ex-drag-drop-item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6BDBA03-85BD-8245-8292-773E03D0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0358389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an Item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drop into an item:</a:t>
            </a:r>
          </a:p>
          <a:p>
            <a:pPr lvl="1"/>
            <a:r>
              <a:rPr lang="en-US" dirty="0"/>
              <a:t>Override </a:t>
            </a:r>
            <a:r>
              <a:rPr lang="en-US" dirty="0" err="1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Optional override: </a:t>
            </a:r>
            <a:r>
              <a:rPr lang="en-US" dirty="0" err="1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(if the item can only accept drops in some parts of its area)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294904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DiagramItem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e) 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hasColor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e-&gt;</a:t>
            </a:r>
            <a:r>
              <a:rPr lang="en-US" sz="1200" dirty="0" err="1">
                <a:latin typeface="Courier New"/>
                <a:cs typeface="Courier New"/>
              </a:rPr>
              <a:t>acceptProposedAction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DiagramScene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e) 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hasFormat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latin typeface="Courier New"/>
                <a:cs typeface="Courier New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acceptProposedAction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else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dragEnterEvent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>
                <a:latin typeface="Open Sans Light"/>
                <a:cs typeface="Open Sans Light"/>
              </a:rPr>
              <a:t>ex-drag-drop-item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3AD9DAFE-A6BC-6641-9047-49711EB6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413490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Effects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693660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Effects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Effects can be applied to graphics items: </a:t>
            </a:r>
          </a:p>
          <a:p>
            <a:r>
              <a:rPr lang="en-US" dirty="0"/>
              <a:t>Base class for effects is </a:t>
            </a:r>
            <a:r>
              <a:rPr lang="en-US" dirty="0" err="1">
                <a:latin typeface="Courier New"/>
                <a:cs typeface="Courier New"/>
              </a:rPr>
              <a:t>QGraphicsEffect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Standard effects include blur, colorize, opacity and drop shadow. </a:t>
            </a:r>
          </a:p>
          <a:p>
            <a:r>
              <a:rPr lang="en-US" dirty="0"/>
              <a:t>Effects are set on items.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setGraphicsEffect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/>
              <a:t>Effects cannot be shared or layered.</a:t>
            </a:r>
          </a:p>
          <a:p>
            <a:r>
              <a:rPr lang="en-US" dirty="0"/>
              <a:t>Custom effects can be written. </a:t>
            </a:r>
          </a:p>
        </p:txBody>
      </p:sp>
      <p:pic>
        <p:nvPicPr>
          <p:cNvPr id="4" name="Picture 3" descr="graphics-effect-bl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4" y="3877553"/>
            <a:ext cx="1812342" cy="1278270"/>
          </a:xfrm>
          <a:prstGeom prst="rect">
            <a:avLst/>
          </a:prstGeom>
        </p:spPr>
      </p:pic>
      <p:pic>
        <p:nvPicPr>
          <p:cNvPr id="7" name="Picture 6" descr="graphics-effect-color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13" y="3879712"/>
            <a:ext cx="1796971" cy="1276110"/>
          </a:xfrm>
          <a:prstGeom prst="rect">
            <a:avLst/>
          </a:prstGeom>
        </p:spPr>
      </p:pic>
      <p:pic>
        <p:nvPicPr>
          <p:cNvPr id="8" name="Picture 7" descr="graphics-effect-drop-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39" y="3879712"/>
            <a:ext cx="1821788" cy="1284933"/>
          </a:xfrm>
          <a:prstGeom prst="rect">
            <a:avLst/>
          </a:prstGeom>
        </p:spPr>
      </p:pic>
      <p:pic>
        <p:nvPicPr>
          <p:cNvPr id="9" name="Picture 8" descr="graphics-effect-opac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15" y="3877553"/>
            <a:ext cx="1820348" cy="1283918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F61D42F-EE89-E548-BDE4-BA8AA330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1846307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Graphics Effect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Applying a blur effect to a </a:t>
            </a:r>
            <a:r>
              <a:rPr lang="en-US" dirty="0" err="1"/>
              <a:t>pixmap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effect is owned by the item that uses it.</a:t>
            </a:r>
          </a:p>
          <a:p>
            <a:r>
              <a:rPr lang="en-US" dirty="0"/>
              <a:t>Updating an effect causes the item to be updated.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76498"/>
            <a:ext cx="7817012" cy="993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pixmap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qt-banner.png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blurItem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addPixmap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pixmap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blurEffect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blurItem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setGraphicsEffect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blurEffect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blurEffect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setBlurRadius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BE8A21D-6C07-C646-B812-BA1AE72F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84935049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Performance Tuning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569621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draw what you can't see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QStyleOptionGraphicsItem</a:t>
            </a:r>
            <a:r>
              <a:rPr lang="en-US" dirty="0"/>
              <a:t> passed to </a:t>
            </a:r>
            <a:r>
              <a:rPr lang="en-US" dirty="0">
                <a:latin typeface="Courier New"/>
                <a:cs typeface="Courier New"/>
              </a:rPr>
              <a:t>paint()</a:t>
            </a:r>
          </a:p>
          <a:p>
            <a:pPr lvl="1"/>
            <a:r>
              <a:rPr lang="en-US" dirty="0"/>
              <a:t>Contains </a:t>
            </a:r>
            <a:r>
              <a:rPr lang="en-US" dirty="0">
                <a:latin typeface="Courier New"/>
                <a:cs typeface="Courier New"/>
              </a:rPr>
              <a:t>palette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state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matrix</a:t>
            </a:r>
            <a:r>
              <a:rPr lang="en-US" dirty="0"/>
              <a:t> members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qreal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levelOfDetailFromTransform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>
                <a:latin typeface="Courier New"/>
                <a:cs typeface="Courier New"/>
              </a:rPr>
              <a:t> T)</a:t>
            </a:r>
            <a:r>
              <a:rPr lang="en-US" dirty="0"/>
              <a:t> method </a:t>
            </a:r>
          </a:p>
          <a:p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levelOfDetail</a:t>
            </a:r>
            <a:r>
              <a:rPr lang="en-US" dirty="0"/>
              <a:t>” is max width/height of the unity rectangle needed to draw this shape onto a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with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of 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worldTransform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of 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/>
              <a:t> for current transform. </a:t>
            </a:r>
          </a:p>
          <a:p>
            <a:pPr lvl="1"/>
            <a:r>
              <a:rPr lang="en-US" dirty="0"/>
              <a:t>Zoomed out: </a:t>
            </a:r>
            <a:r>
              <a:rPr lang="en-US" dirty="0" err="1">
                <a:latin typeface="Courier New"/>
                <a:cs typeface="Courier New"/>
              </a:rPr>
              <a:t>levelOfDetail</a:t>
            </a:r>
            <a:r>
              <a:rPr lang="en-US" dirty="0">
                <a:latin typeface="Courier New"/>
                <a:cs typeface="Courier New"/>
              </a:rPr>
              <a:t> &lt; 1.0 </a:t>
            </a:r>
          </a:p>
          <a:p>
            <a:pPr lvl="1"/>
            <a:r>
              <a:rPr lang="en-US" dirty="0"/>
              <a:t>Zoomed in: </a:t>
            </a:r>
            <a:r>
              <a:rPr lang="en-US" dirty="0" err="1">
                <a:latin typeface="Courier New"/>
                <a:cs typeface="Courier New"/>
              </a:rPr>
              <a:t>levelOfDetail</a:t>
            </a:r>
            <a:r>
              <a:rPr lang="en-US" dirty="0">
                <a:latin typeface="Courier New"/>
                <a:cs typeface="Courier New"/>
              </a:rPr>
              <a:t> &gt; 1.0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728A0F6-1AFB-8E49-B6E8-5536F0DA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625026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Detail: Chip Demo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 descr="c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192563"/>
            <a:ext cx="6507008" cy="334383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81050D2-4A61-574B-9AC2-0F3D7688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354529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Detail: Chip Demo 2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50422"/>
            <a:ext cx="7817012" cy="3094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Chip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*painter,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*option,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option-&gt;</a:t>
            </a:r>
            <a:r>
              <a:rPr lang="en-US" sz="1200" dirty="0" err="1">
                <a:latin typeface="Courier New"/>
                <a:cs typeface="Courier New"/>
              </a:rPr>
              <a:t>levelOfDetailFromTransform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 painter-&gt;</a:t>
            </a:r>
            <a:r>
              <a:rPr lang="en-US" sz="1200" dirty="0" err="1">
                <a:latin typeface="Courier New"/>
                <a:cs typeface="Courier New"/>
              </a:rPr>
              <a:t>worldTransform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[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font(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"Times"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font.setStyleStrategy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ForceOutline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painter-&gt;</a:t>
            </a:r>
            <a:r>
              <a:rPr lang="en-US" sz="1200" dirty="0">
                <a:latin typeface="Courier New"/>
                <a:cs typeface="Courier New"/>
              </a:rPr>
              <a:t>save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painter-&gt;</a:t>
            </a:r>
            <a:r>
              <a:rPr lang="en-US" sz="1200" dirty="0" err="1">
                <a:latin typeface="Courier New"/>
                <a:cs typeface="Courier New"/>
              </a:rPr>
              <a:t>setFont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(font);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painter-&gt;</a:t>
            </a:r>
            <a:r>
              <a:rPr lang="en-US" sz="1200" dirty="0">
                <a:latin typeface="Courier New"/>
                <a:cs typeface="Courier New"/>
              </a:rPr>
              <a:t>scale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    painter-&gt;</a:t>
            </a:r>
            <a:r>
              <a:rPr lang="en-US" sz="1200" dirty="0" err="1">
                <a:latin typeface="Courier New"/>
                <a:cs typeface="Courier New"/>
              </a:rPr>
              <a:t>drawText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180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"Model: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VSC-2000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painter-&gt;</a:t>
            </a:r>
            <a:r>
              <a:rPr lang="en-US" sz="1200" dirty="0" err="1">
                <a:latin typeface="Courier New"/>
                <a:cs typeface="Courier New"/>
              </a:rPr>
              <a:t>drawText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"Manufacturer: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painter-&gt;</a:t>
            </a:r>
            <a:r>
              <a:rPr lang="en-US" sz="1200" dirty="0">
                <a:latin typeface="Courier New"/>
                <a:cs typeface="Courier New"/>
              </a:rPr>
              <a:t>restore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634D7C5-3835-244E-A3B6-73D1ED42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72372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Size Policies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09256"/>
              </p:ext>
            </p:extLst>
          </p:nvPr>
        </p:nvGraphicFramePr>
        <p:xfrm>
          <a:off x="941888" y="1559452"/>
          <a:ext cx="6995994" cy="315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2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Light"/>
                          <a:cs typeface="Open Sans Light"/>
                        </a:rPr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 Light"/>
                          <a:cs typeface="Open Sans Light"/>
                        </a:rPr>
                        <a:t>sizeHint</a:t>
                      </a:r>
                      <a:r>
                        <a:rPr lang="en-US" dirty="0">
                          <a:latin typeface="Open Sans Light"/>
                          <a:cs typeface="Open Sans Light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Light"/>
                          <a:cs typeface="Open Sans Light"/>
                        </a:rPr>
                        <a:t>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Light"/>
                          <a:cs typeface="Open Sans Light"/>
                        </a:rPr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authoritative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cannot grow or shrink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Light"/>
                          <a:cs typeface="Open Sans Light"/>
                        </a:rP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minimal, sufficient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can expand, no advantage of being larger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Light"/>
                          <a:cs typeface="Open Sans Light"/>
                        </a:rP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is 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can shrink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Light"/>
                          <a:cs typeface="Open Sans Light"/>
                        </a:rPr>
                        <a:t>Preferred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is 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can shrink, no advantage of being larger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Light"/>
                          <a:cs typeface="Open Sans Light"/>
                        </a:rPr>
                        <a:t>Minimum Expanding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is 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can use extra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Light"/>
                          <a:cs typeface="Open Sans Light"/>
                        </a:rPr>
                        <a:t>Expanding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sensible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can grow and</a:t>
                      </a:r>
                      <a:r>
                        <a:rPr lang="en-US" sz="1400" baseline="0" dirty="0">
                          <a:latin typeface="Open Sans Light"/>
                          <a:cs typeface="Open Sans Light"/>
                        </a:rPr>
                        <a:t> shrink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159C581-8A75-1645-9C93-B1B89E44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8586647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Caching Tips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Cache item painting into a </a:t>
            </a:r>
            <a:r>
              <a:rPr lang="en-US" dirty="0" err="1"/>
              <a:t>pixmap</a:t>
            </a:r>
            <a:r>
              <a:rPr lang="en-US" dirty="0"/>
              <a:t> </a:t>
            </a:r>
          </a:p>
          <a:p>
            <a:r>
              <a:rPr lang="en-US" dirty="0"/>
              <a:t>So </a:t>
            </a:r>
            <a:r>
              <a:rPr lang="en-US" dirty="0">
                <a:latin typeface="Courier New"/>
                <a:cs typeface="Courier New"/>
              </a:rPr>
              <a:t>paint()</a:t>
            </a:r>
            <a:r>
              <a:rPr lang="en-US" dirty="0"/>
              <a:t> runs faster </a:t>
            </a:r>
          </a:p>
          <a:p>
            <a:r>
              <a:rPr lang="en-US" dirty="0"/>
              <a:t>Cache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shape()</a:t>
            </a:r>
          </a:p>
          <a:p>
            <a:pPr lvl="1"/>
            <a:r>
              <a:rPr lang="en-US" dirty="0"/>
              <a:t>Avoid re-computing expensive operations that stay the same</a:t>
            </a:r>
          </a:p>
          <a:p>
            <a:pPr lvl="1"/>
            <a:r>
              <a:rPr lang="en-US" dirty="0"/>
              <a:t>Be sure to invalidate manually cached items after zooming and other transforms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72341"/>
            <a:ext cx="7817012" cy="210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isNull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calculateBoundingRect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QPainterPath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shape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m_shape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isEmpty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calculateShape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m_shape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7B95C0A0-AA89-694E-9188-6667A24A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7251295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setCacheMode</a:t>
            </a:r>
            <a:r>
              <a:rPr lang="en-US" dirty="0"/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of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Allows caching of pre-rendered content in a </a:t>
            </a:r>
            <a:r>
              <a:rPr lang="en-US" dirty="0" err="1">
                <a:latin typeface="Courier New"/>
                <a:cs typeface="Courier New"/>
              </a:rPr>
              <a:t>QPixmap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Drawn on the viewport</a:t>
            </a:r>
          </a:p>
          <a:p>
            <a:pPr lvl="1"/>
            <a:r>
              <a:rPr lang="en-US" dirty="0"/>
              <a:t>Especially useful for gradient shape backgrounds </a:t>
            </a:r>
          </a:p>
          <a:p>
            <a:pPr lvl="1"/>
            <a:r>
              <a:rPr lang="en-US" dirty="0"/>
              <a:t>Invalidated whenever view is transformed.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31809"/>
            <a:ext cx="7817012" cy="78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view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setBackgroundBrush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QImage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backgroundtile.png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view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setCacheMode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CacheBackground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D1726DD-90C3-B04C-97F3-8E1C1EDA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7739069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Tweaking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methods allow you to tweak performance of view/scene/items: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setViewportUpdateMode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setOptimizationFlags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setItemIndexMethod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setBspTreeDepth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ItemDoesntPropagateOpacityToChildren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ItemIgnoresParentOpacity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especially recommended if your items are opaque!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52D325F-59C5-E847-BF5B-3462580B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57609690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Tips for Better Performance 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shape() </a:t>
            </a:r>
            <a:r>
              <a:rPr lang="en-US" dirty="0"/>
              <a:t>are called frequently so they should run fast!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should be as small as possible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shape() </a:t>
            </a:r>
            <a:r>
              <a:rPr lang="en-US" dirty="0"/>
              <a:t>should return simplest reasonable path </a:t>
            </a:r>
          </a:p>
          <a:p>
            <a:pPr fontAlgn="auto"/>
            <a:r>
              <a:rPr lang="en-US" dirty="0"/>
              <a:t>Try to avoid drawing gradients on the painter</a:t>
            </a:r>
          </a:p>
          <a:p>
            <a:pPr lvl="1"/>
            <a:r>
              <a:rPr lang="en-US" dirty="0"/>
              <a:t>Consider using pre-rendered backgrounds from images instead. </a:t>
            </a:r>
          </a:p>
          <a:p>
            <a:pPr fontAlgn="auto"/>
            <a:r>
              <a:rPr lang="en-US" dirty="0"/>
              <a:t>It is costly to dynamically insert/remove items from the scene</a:t>
            </a:r>
          </a:p>
          <a:p>
            <a:pPr lvl="1"/>
            <a:r>
              <a:rPr lang="en-US" dirty="0"/>
              <a:t>Consider hiding and reusing items instead. </a:t>
            </a:r>
          </a:p>
          <a:p>
            <a:pPr fontAlgn="auto"/>
            <a:r>
              <a:rPr lang="en-US" dirty="0"/>
              <a:t>Embedded widgets in a scene is costly. </a:t>
            </a:r>
          </a:p>
          <a:p>
            <a:pPr fontAlgn="auto"/>
            <a:r>
              <a:rPr lang="en-US" dirty="0"/>
              <a:t>Try using a different paint engine (OpenGL, Direct3D, etc.)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setViewport</a:t>
            </a:r>
            <a:r>
              <a:rPr lang="en-US" dirty="0">
                <a:latin typeface="Courier New"/>
                <a:cs typeface="Courier New"/>
              </a:rPr>
              <a:t> (new </a:t>
            </a:r>
            <a:r>
              <a:rPr lang="en-US" dirty="0" err="1">
                <a:latin typeface="Courier New"/>
                <a:cs typeface="Courier New"/>
              </a:rPr>
              <a:t>QGLWidget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fontAlgn="auto"/>
            <a:r>
              <a:rPr lang="en-US" dirty="0"/>
              <a:t>Avoid curved and dashed lines </a:t>
            </a:r>
          </a:p>
          <a:p>
            <a:pPr fontAlgn="auto"/>
            <a:r>
              <a:rPr lang="en-US" dirty="0"/>
              <a:t>Alpha blending and antialiasing are expensive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4F516DF-5237-5D45-BC30-F736EFDB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7198771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many scenes can be attached to a view? How many views can render a single scene?</a:t>
            </a:r>
          </a:p>
          <a:p>
            <a:r>
              <a:rPr lang="en-US" dirty="0"/>
              <a:t>How events are propagated to graphic items?</a:t>
            </a:r>
          </a:p>
          <a:p>
            <a:r>
              <a:rPr lang="en-US" dirty="0"/>
              <a:t>How do you use property animations with graphic items?’’</a:t>
            </a:r>
          </a:p>
          <a:p>
            <a:r>
              <a:rPr lang="en-US" dirty="0"/>
              <a:t>How transformations are applied to a graphics view or a graphics item?</a:t>
            </a:r>
          </a:p>
          <a:p>
            <a:r>
              <a:rPr lang="en-US" dirty="0"/>
              <a:t>When is it beneficial to use binary space partitioning for accessing scene index? </a:t>
            </a:r>
          </a:p>
          <a:p>
            <a:r>
              <a:rPr lang="en-US" dirty="0"/>
              <a:t>What is level of detail and how is it used?</a:t>
            </a:r>
          </a:p>
          <a:p>
            <a:r>
              <a:rPr lang="en-US" dirty="0"/>
              <a:t>Which classes does </a:t>
            </a:r>
            <a:r>
              <a:rPr lang="en-US" dirty="0" err="1">
                <a:latin typeface="Courier New"/>
                <a:cs typeface="Courier New"/>
              </a:rPr>
              <a:t>QGraphicsViewItem</a:t>
            </a:r>
            <a:r>
              <a:rPr lang="en-US" dirty="0"/>
              <a:t> derive from?</a:t>
            </a:r>
          </a:p>
          <a:p>
            <a:r>
              <a:rPr lang="en-US" dirty="0"/>
              <a:t>What should be taken, when embedding widgets into a scene?</a:t>
            </a:r>
          </a:p>
          <a:p>
            <a:r>
              <a:rPr lang="en-US" dirty="0"/>
              <a:t>How to use OpenGL for painting graphic items, painted 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?</a:t>
            </a:r>
          </a:p>
          <a:p>
            <a:r>
              <a:rPr lang="en-US" dirty="0"/>
              <a:t>How graphics view performance can be adjusted?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60EA5B3-881F-3D41-81C2-EB044EC5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06739820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Graphics view provides a light-weight framework for rendering possibly a large number of graphical items</a:t>
            </a:r>
          </a:p>
          <a:p>
            <a:endParaRPr lang="en-US" dirty="0"/>
          </a:p>
          <a:p>
            <a:r>
              <a:rPr lang="en-US" dirty="0"/>
              <a:t>Items are managed by a scene, which can be shared by several graphics view widgets</a:t>
            </a:r>
          </a:p>
          <a:p>
            <a:endParaRPr lang="en-US" dirty="0"/>
          </a:p>
          <a:p>
            <a:r>
              <a:rPr lang="en-US" dirty="0"/>
              <a:t>The scene forward events from the view widget to very light-weight graphic items</a:t>
            </a:r>
          </a:p>
          <a:p>
            <a:endParaRPr lang="en-US" dirty="0"/>
          </a:p>
          <a:p>
            <a:r>
              <a:rPr lang="en-US" dirty="0"/>
              <a:t>In addition to event handling, items can be transformed and grouped to make their management easier</a:t>
            </a:r>
          </a:p>
          <a:p>
            <a:endParaRPr lang="en-US" dirty="0"/>
          </a:p>
          <a:p>
            <a:r>
              <a:rPr lang="en-US" dirty="0"/>
              <a:t>Standard widgets may be embedded into the graphics view, but has a performance penalty </a:t>
            </a:r>
          </a:p>
          <a:p>
            <a:endParaRPr lang="en-US" dirty="0"/>
          </a:p>
          <a:p>
            <a:r>
              <a:rPr lang="en-US" dirty="0"/>
              <a:t>Several options exist to adjust graphics performance</a:t>
            </a:r>
          </a:p>
          <a:p>
            <a:pPr lvl="1"/>
            <a:r>
              <a:rPr lang="en-US" dirty="0"/>
              <a:t>BSP index use, widget background caching, item caching, level of detail information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E3DCDF9-6BB3-2348-B611-698C0623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63340904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3895409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  <a:p>
            <a:r>
              <a:rPr lang="en-US" dirty="0"/>
              <a:t>Using Qt Model Data in Charts</a:t>
            </a:r>
          </a:p>
          <a:p>
            <a:r>
              <a:rPr lang="en-US" dirty="0"/>
              <a:t>Dynamic Charts</a:t>
            </a:r>
          </a:p>
          <a:p>
            <a:r>
              <a:rPr lang="en-US" dirty="0"/>
              <a:t>User Interactions</a:t>
            </a:r>
          </a:p>
          <a:p>
            <a:r>
              <a:rPr lang="en-US" dirty="0"/>
              <a:t>Themes and Customization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A73E8DA-5E23-8A4D-AE4E-B07F81C5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702716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endParaRPr lang="en-US" dirty="0"/>
          </a:p>
          <a:p>
            <a:r>
              <a:rPr lang="en-US" dirty="0"/>
              <a:t>…Qt chart types</a:t>
            </a:r>
          </a:p>
          <a:p>
            <a:r>
              <a:rPr lang="en-US" dirty="0"/>
              <a:t>…how to add and modify chart data</a:t>
            </a:r>
          </a:p>
          <a:p>
            <a:r>
              <a:rPr lang="en-US" dirty="0"/>
              <a:t>…how to use item models for providing chart data</a:t>
            </a:r>
          </a:p>
          <a:p>
            <a:r>
              <a:rPr lang="en-US" dirty="0"/>
              <a:t>…how to customize charts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2615313-FE30-3E4D-BDAB-76DFDA4D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238682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Charts – Chart Types</a:t>
            </a:r>
          </a:p>
        </p:txBody>
      </p: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577723" y="2441504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Line chart</a:t>
            </a:r>
          </a:p>
        </p:txBody>
      </p:sp>
      <p:sp>
        <p:nvSpPr>
          <p:cNvPr id="18" name="Content Placeholder 5"/>
          <p:cNvSpPr txBox="1">
            <a:spLocks/>
          </p:cNvSpPr>
          <p:nvPr/>
        </p:nvSpPr>
        <p:spPr bwMode="auto">
          <a:xfrm>
            <a:off x="2607269" y="2435512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Spline chart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 bwMode="auto">
          <a:xfrm>
            <a:off x="4593754" y="2429520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Area chart</a:t>
            </a:r>
          </a:p>
        </p:txBody>
      </p:sp>
      <p:sp>
        <p:nvSpPr>
          <p:cNvPr id="20" name="Content Placeholder 5"/>
          <p:cNvSpPr txBox="1">
            <a:spLocks/>
          </p:cNvSpPr>
          <p:nvPr/>
        </p:nvSpPr>
        <p:spPr bwMode="auto">
          <a:xfrm>
            <a:off x="6681914" y="2429520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Scatter chart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10" y="1152957"/>
            <a:ext cx="1639607" cy="121725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528403" y="1152957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627" y="1152957"/>
            <a:ext cx="1599163" cy="11766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>
            <a:off x="538710" y="306653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549627" y="1152957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05" y="1152957"/>
            <a:ext cx="1655113" cy="115086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6595604" y="116022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593754" y="1152957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858" y="3107643"/>
            <a:ext cx="1674552" cy="11761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56" y="3105614"/>
            <a:ext cx="1418340" cy="11448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403" y="3118761"/>
            <a:ext cx="1526651" cy="111211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2890" y="3179026"/>
            <a:ext cx="1585906" cy="1011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062" y="1262263"/>
            <a:ext cx="1595978" cy="101225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2549627" y="306653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593754" y="306653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590405" y="307726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" name="Content Placeholder 5"/>
          <p:cNvSpPr txBox="1">
            <a:spLocks/>
          </p:cNvSpPr>
          <p:nvPr/>
        </p:nvSpPr>
        <p:spPr bwMode="auto">
          <a:xfrm>
            <a:off x="630079" y="4450058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Pie chart (pie, donut)</a:t>
            </a:r>
          </a:p>
        </p:txBody>
      </p:sp>
      <p:sp>
        <p:nvSpPr>
          <p:cNvPr id="41" name="Content Placeholder 5"/>
          <p:cNvSpPr txBox="1">
            <a:spLocks/>
          </p:cNvSpPr>
          <p:nvPr/>
        </p:nvSpPr>
        <p:spPr bwMode="auto">
          <a:xfrm>
            <a:off x="2659625" y="4444066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Bar chart (bar, stacked, percent)</a:t>
            </a:r>
          </a:p>
        </p:txBody>
      </p:sp>
      <p:sp>
        <p:nvSpPr>
          <p:cNvPr id="42" name="Content Placeholder 5"/>
          <p:cNvSpPr txBox="1">
            <a:spLocks/>
          </p:cNvSpPr>
          <p:nvPr/>
        </p:nvSpPr>
        <p:spPr bwMode="auto">
          <a:xfrm>
            <a:off x="4646110" y="4438074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Polar chart</a:t>
            </a:r>
          </a:p>
        </p:txBody>
      </p:sp>
      <p:sp>
        <p:nvSpPr>
          <p:cNvPr id="43" name="Content Placeholder 5"/>
          <p:cNvSpPr txBox="1">
            <a:spLocks/>
          </p:cNvSpPr>
          <p:nvPr/>
        </p:nvSpPr>
        <p:spPr bwMode="auto">
          <a:xfrm>
            <a:off x="6734270" y="4438073"/>
            <a:ext cx="1538944" cy="57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Candlestick chart</a:t>
            </a:r>
          </a:p>
        </p:txBody>
      </p:sp>
      <p:sp>
        <p:nvSpPr>
          <p:cNvPr id="44" name="Footer Placeholder 1">
            <a:extLst>
              <a:ext uri="{FF2B5EF4-FFF2-40B4-BE49-F238E27FC236}">
                <a16:creationId xmlns:a16="http://schemas.microsoft.com/office/drawing/2014/main" id="{94630527-D627-C441-ADF9-E35918C5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80534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change the minimum size of a widget</a:t>
            </a:r>
          </a:p>
          <a:p>
            <a:r>
              <a:rPr lang="en-US" dirty="0"/>
              <a:t>Name the available layout managers.</a:t>
            </a:r>
          </a:p>
          <a:p>
            <a:r>
              <a:rPr lang="en-US" dirty="0"/>
              <a:t>How do you specify stretch?</a:t>
            </a:r>
            <a:br>
              <a:rPr lang="en-US" dirty="0"/>
            </a:br>
            <a:r>
              <a:rPr lang="en-US" dirty="0"/>
              <a:t>When are you allowed to call </a:t>
            </a:r>
            <a:r>
              <a:rPr lang="en-US" dirty="0">
                <a:latin typeface="Courier New"/>
                <a:cs typeface="Courier New"/>
              </a:rPr>
              <a:t>resize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move</a:t>
            </a:r>
            <a:r>
              <a:rPr lang="en-US" dirty="0"/>
              <a:t> on a widget?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5EC70CB-FAF0-B343-9AE9-BBFB7817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592333705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83" y="2669353"/>
            <a:ext cx="4935374" cy="26340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33699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Charts API is based on the Qt Graphics View framework</a:t>
            </a:r>
          </a:p>
          <a:p>
            <a:r>
              <a:rPr lang="en-US" dirty="0">
                <a:ea typeface="MS PGothic" charset="0"/>
              </a:rPr>
              <a:t>Charts can be displayed as graphics widgets using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Provides API for zooming and scrolling</a:t>
            </a: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QChartView</a:t>
            </a:r>
            <a:r>
              <a:rPr lang="en-US" dirty="0">
                <a:ea typeface="MS PGothic" charset="0"/>
              </a:rPr>
              <a:t> allows using the chart as a widget</a:t>
            </a:r>
          </a:p>
          <a:p>
            <a:r>
              <a:rPr lang="en-US" dirty="0">
                <a:ea typeface="MS PGothic" charset="0"/>
              </a:rPr>
              <a:t>Each chart type is represented by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QAbstractSeries</a:t>
            </a:r>
            <a:r>
              <a:rPr lang="en-US" dirty="0">
                <a:ea typeface="MS PGothic" charset="0"/>
              </a:rPr>
              <a:t> derived class</a:t>
            </a: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B1462D3-FE84-094C-8DA5-36FD2A1A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79832302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62" y="2351853"/>
            <a:ext cx="6948671" cy="28198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Series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16199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Determines the chart type</a:t>
            </a:r>
          </a:p>
          <a:p>
            <a:r>
              <a:rPr lang="en-US" dirty="0">
                <a:ea typeface="MS PGothic" charset="0"/>
              </a:rPr>
              <a:t>To use a certain chart type, create an instance of a series class and add it to the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ea typeface="MS PGothic" charset="0"/>
              </a:rPr>
              <a:t> instance</a:t>
            </a:r>
          </a:p>
          <a:p>
            <a:r>
              <a:rPr lang="en-US" dirty="0">
                <a:ea typeface="MS PGothic" charset="0"/>
              </a:rPr>
              <a:t>Series can be dynamically removed and added</a:t>
            </a: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EC250BE-74A1-F743-90E2-61347326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5186984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Series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915162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Add data to series</a:t>
            </a:r>
          </a:p>
          <a:p>
            <a:r>
              <a:rPr lang="en-US" dirty="0">
                <a:ea typeface="MS PGothic" charset="0"/>
              </a:rPr>
              <a:t>Add series to charts</a:t>
            </a:r>
          </a:p>
          <a:p>
            <a:r>
              <a:rPr lang="en-US" dirty="0">
                <a:ea typeface="MS PGothic" charset="0"/>
              </a:rPr>
              <a:t>Create axes</a:t>
            </a: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639" y="2463156"/>
            <a:ext cx="8060096" cy="1379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QLineSeries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series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new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QLineSeries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series-&gt;add(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6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 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series-&gt;add(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2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4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 </a:t>
            </a:r>
          </a:p>
          <a:p>
            <a:pPr>
              <a:defRPr/>
            </a:pPr>
            <a:r>
              <a:rPr lang="en-US" sz="1200" dirty="0">
                <a:ea typeface="MS PGothic" pitchFamily="34" charset="-128"/>
              </a:rPr>
              <a:t>// ...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chartView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-&gt;chart()-&gt;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addSeries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chartView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-&gt;chart()-&gt;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createDefaultAxes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();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EC250BE-74A1-F743-90E2-61347326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1452589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Legend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555839" cy="37849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MS PGothic" charset="0"/>
              </a:rPr>
              <a:t>Shows what the chart data represents</a:t>
            </a:r>
          </a:p>
          <a:p>
            <a:pPr lvl="1"/>
            <a:r>
              <a:rPr lang="en-US" dirty="0">
                <a:ea typeface="MS PGothic" charset="0"/>
              </a:rPr>
              <a:t>Fully automatic 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Default legend placement options:</a:t>
            </a:r>
          </a:p>
          <a:p>
            <a:pPr lvl="1"/>
            <a:r>
              <a:rPr lang="en-US" dirty="0">
                <a:ea typeface="MS PGothic" charset="0"/>
              </a:rPr>
              <a:t>Top, Bottom, Left or Right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Simple API to change</a:t>
            </a:r>
          </a:p>
          <a:p>
            <a:pPr lvl="1"/>
            <a:r>
              <a:rPr lang="en-US" dirty="0">
                <a:ea typeface="MS PGothic" charset="0"/>
              </a:rPr>
              <a:t>Legend background pen and brush</a:t>
            </a:r>
          </a:p>
          <a:p>
            <a:pPr lvl="1"/>
            <a:r>
              <a:rPr lang="en-US" dirty="0">
                <a:ea typeface="MS PGothic" charset="0"/>
              </a:rPr>
              <a:t>Label brush</a:t>
            </a:r>
          </a:p>
          <a:p>
            <a:pPr lvl="1"/>
            <a:r>
              <a:rPr lang="en-US" dirty="0">
                <a:ea typeface="MS PGothic" charset="0"/>
              </a:rPr>
              <a:t>Marker shape (rectangle, circle, default, from series)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Or draw yourself</a:t>
            </a:r>
          </a:p>
          <a:p>
            <a:pPr lvl="1"/>
            <a:r>
              <a:rPr lang="en-US" dirty="0">
                <a:ea typeface="MS PGothic" charset="0"/>
              </a:rPr>
              <a:t>Set new parent to legend</a:t>
            </a:r>
          </a:p>
          <a:p>
            <a:pPr lvl="1"/>
            <a:r>
              <a:rPr lang="en-US" dirty="0">
                <a:ea typeface="MS PGothic" charset="0"/>
              </a:rPr>
              <a:t>Chart updates legend state with signals, but won</a:t>
            </a:r>
            <a:r>
              <a:rPr lang="ja-JP" altLang="en-US" dirty="0">
                <a:ea typeface="MS PGothic" charset="0"/>
              </a:rPr>
              <a:t>’</a:t>
            </a:r>
            <a:r>
              <a:rPr lang="en-US" dirty="0">
                <a:ea typeface="MS PGothic" charset="0"/>
              </a:rPr>
              <a:t>t draw it</a:t>
            </a: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111" y="1370838"/>
            <a:ext cx="1926845" cy="121707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42" y="1370838"/>
            <a:ext cx="2040431" cy="171824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96397" y="2679040"/>
            <a:ext cx="2580217" cy="33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7226" tIns="58613" rIns="117226" bIns="58613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fi-FI" sz="1400" dirty="0" err="1">
                <a:latin typeface="Open Sans Light"/>
                <a:cs typeface="Open Sans Light"/>
              </a:rPr>
              <a:t>Legend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aligned</a:t>
            </a:r>
            <a:r>
              <a:rPr lang="fi-FI" sz="1400" dirty="0">
                <a:latin typeface="Open Sans Light"/>
                <a:cs typeface="Open Sans Light"/>
              </a:rPr>
              <a:t> to </a:t>
            </a:r>
            <a:r>
              <a:rPr lang="fi-FI" sz="1400" dirty="0" err="1">
                <a:latin typeface="Open Sans Light"/>
                <a:cs typeface="Open Sans Light"/>
              </a:rPr>
              <a:t>right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576614" y="3208484"/>
            <a:ext cx="2494168" cy="54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7226" tIns="58613" rIns="117226" bIns="58613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fi-FI" sz="1400" dirty="0" err="1">
                <a:latin typeface="Open Sans Light"/>
                <a:cs typeface="Open Sans Light"/>
              </a:rPr>
              <a:t>Legend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Detached</a:t>
            </a:r>
            <a:r>
              <a:rPr lang="fi-FI" sz="1400" dirty="0">
                <a:latin typeface="Open Sans Light"/>
                <a:cs typeface="Open Sans Light"/>
              </a:rPr>
              <a:t> and </a:t>
            </a:r>
            <a:r>
              <a:rPr lang="fi-FI" sz="1400" dirty="0" err="1">
                <a:latin typeface="Open Sans Light"/>
                <a:cs typeface="Open Sans Light"/>
              </a:rPr>
              <a:t>drawn</a:t>
            </a:r>
            <a:r>
              <a:rPr lang="fi-FI" sz="1400" dirty="0">
                <a:latin typeface="Open Sans Light"/>
                <a:cs typeface="Open Sans Light"/>
              </a:rPr>
              <a:t> on top of </a:t>
            </a:r>
            <a:r>
              <a:rPr lang="fi-FI" sz="1400" dirty="0" err="1">
                <a:latin typeface="Open Sans Light"/>
                <a:cs typeface="Open Sans Light"/>
              </a:rPr>
              <a:t>chart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651388F2-7F74-7141-BC69-111856B3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6272716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Axis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Controls the presentation of series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Only one x-axis may be visible at the time</a:t>
            </a:r>
          </a:p>
          <a:p>
            <a:pPr lvl="1"/>
            <a:r>
              <a:rPr lang="en-US" dirty="0">
                <a:ea typeface="MS PGothic" charset="0"/>
              </a:rPr>
              <a:t>If there are several y-axes, they share the common x-axes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Several axis type exist (enumeration in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QAbstractAxis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AxisType</a:t>
            </a:r>
            <a:r>
              <a:rPr lang="en-US" dirty="0">
                <a:ea typeface="MS PGothic" charset="0"/>
              </a:rPr>
              <a:t>)</a:t>
            </a:r>
          </a:p>
          <a:p>
            <a:pPr lvl="1"/>
            <a:r>
              <a:rPr lang="en-US" dirty="0">
                <a:ea typeface="MS PGothic" charset="0"/>
              </a:rPr>
              <a:t>No axis, value axis, category and bar category axis, date and time axis, logarithmic axis </a:t>
            </a:r>
          </a:p>
          <a:p>
            <a:pPr marL="0" indent="0">
              <a:buNone/>
            </a:pP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38546"/>
              </p:ext>
            </p:extLst>
          </p:nvPr>
        </p:nvGraphicFramePr>
        <p:xfrm>
          <a:off x="640231" y="3563154"/>
          <a:ext cx="4632318" cy="1424944"/>
        </p:xfrm>
        <a:graphic>
          <a:graphicData uri="http://schemas.openxmlformats.org/drawingml/2006/table">
            <a:tbl>
              <a:tblPr/>
              <a:tblGrid>
                <a:gridCol w="1470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Series</a:t>
                      </a:r>
                      <a:r>
                        <a:rPr kumimoji="0" lang="fi-FI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 </a:t>
                      </a: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type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ea typeface="MS PGothic" charset="0"/>
                        <a:cs typeface="Open Sans Light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X-axis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ea typeface="MS PGothic" charset="0"/>
                        <a:cs typeface="Open Sans Light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Y-axis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ea typeface="MS PGothic" charset="0"/>
                        <a:cs typeface="Open Sans Light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QXYSeries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QValueAxies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86BC25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QValueAxis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QBarSeries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QBarCategoryAxis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QValueAxis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QPieSeries</a:t>
                      </a: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None</a:t>
                      </a: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None</a:t>
                      </a: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088868D-0419-5848-8810-89A19EF1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68415315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Axis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Can be setup to show tick marks, grid lines, and shades 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Default axes can be created</a:t>
            </a: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createDefeaultAxes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()</a:t>
            </a:r>
          </a:p>
          <a:p>
            <a:pPr lvl="1"/>
            <a:r>
              <a:rPr lang="en-US" dirty="0">
                <a:ea typeface="MS PGothic" charset="0"/>
              </a:rPr>
              <a:t>Must be called </a:t>
            </a:r>
            <a:r>
              <a:rPr lang="en-US" u="sng" dirty="0">
                <a:ea typeface="MS PGothic" charset="0"/>
              </a:rPr>
              <a:t>after</a:t>
            </a:r>
            <a:r>
              <a:rPr lang="en-US" dirty="0">
                <a:ea typeface="MS PGothic" charset="0"/>
              </a:rPr>
              <a:t> the series has been added to the chart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439" y="3039891"/>
            <a:ext cx="8213543" cy="108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chart.axisX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setRange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20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chart.axisY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setRange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chart.axisY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setShadesVisible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true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chart.axisY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setShadesColor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QColor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255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100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808000"/>
                </a:solidFill>
                <a:ea typeface="MS PGothic" pitchFamily="34" charset="-128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QValueAxis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*&gt;(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chart.axisX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setTickCount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91" y="1190260"/>
            <a:ext cx="2527500" cy="163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BE8084A-A3A8-E74C-94FE-CEEC48571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5919432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Line 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962682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Spline is exactly similar to line chart except an spline is drawn between the points in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QSplineSeries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r>
              <a:rPr lang="en-US" dirty="0">
                <a:ea typeface="MS PGothic" charset="0"/>
              </a:rPr>
              <a:t>Scatter chart is created similarly, but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QScatterSeries</a:t>
            </a:r>
            <a:r>
              <a:rPr lang="en-US" dirty="0">
                <a:ea typeface="MS PGothic" charset="0"/>
              </a:rPr>
              <a:t> is used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Additionally, marker properties can be set</a:t>
            </a: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Two line series can be added to an area series</a:t>
            </a: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QAreaSeries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(lineSeries1, lineSeries2);</a:t>
            </a:r>
          </a:p>
          <a:p>
            <a:pPr lvl="1"/>
            <a:r>
              <a:rPr lang="en-US" dirty="0">
                <a:ea typeface="MS PGothic" charset="0"/>
              </a:rPr>
              <a:t>Set the pen and brush to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QAreaSeries</a:t>
            </a:r>
            <a:r>
              <a:rPr lang="en-US" dirty="0">
                <a:ea typeface="MS PGothic" charset="0"/>
              </a:rPr>
              <a:t> to paint the area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1111" y="2496740"/>
            <a:ext cx="5699704" cy="1263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>
              <a:buClr>
                <a:srgbClr val="86BC25"/>
              </a:buClr>
              <a:buSzPct val="60000"/>
            </a:pP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QScatterSeries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*series1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QScatterSeries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series1-&gt;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"scatter2"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series1-&gt;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setMarkerShape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QScatterSeries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MarkerShapeCircle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series1-&gt;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setMarkerSize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20.0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*series1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endParaRPr lang="en-US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07" y="1108983"/>
            <a:ext cx="2347647" cy="97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63" y="3754329"/>
            <a:ext cx="2705276" cy="75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07" y="2261560"/>
            <a:ext cx="2253326" cy="132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A2003D46-93F7-1A48-B21B-A6BA19E9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9142342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Bar 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736609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Bar chart types </a:t>
            </a:r>
          </a:p>
          <a:p>
            <a:pPr lvl="1"/>
            <a:r>
              <a:rPr lang="fi-FI" b="1" dirty="0">
                <a:ea typeface="MS PGothic" charset="0"/>
              </a:rPr>
              <a:t>Bar</a:t>
            </a:r>
            <a:r>
              <a:rPr lang="fi-FI" dirty="0">
                <a:ea typeface="MS PGothic" charset="0"/>
              </a:rPr>
              <a:t> </a:t>
            </a:r>
            <a:r>
              <a:rPr lang="en-US" dirty="0">
                <a:ea typeface="MS PGothic" charset="0"/>
              </a:rPr>
              <a:t>draws bars as groups, where bars in same category are grouped next to each other. </a:t>
            </a:r>
          </a:p>
          <a:p>
            <a:pPr lvl="1"/>
            <a:r>
              <a:rPr lang="fi-FI" b="1" dirty="0" err="1">
                <a:ea typeface="MS PGothic" charset="0"/>
              </a:rPr>
              <a:t>Stacked</a:t>
            </a:r>
            <a:r>
              <a:rPr lang="fi-FI" b="1" dirty="0">
                <a:ea typeface="MS PGothic" charset="0"/>
              </a:rPr>
              <a:t> </a:t>
            </a:r>
            <a:r>
              <a:rPr lang="fi-FI" b="1" dirty="0" err="1">
                <a:ea typeface="MS PGothic" charset="0"/>
              </a:rPr>
              <a:t>bar</a:t>
            </a:r>
            <a:r>
              <a:rPr lang="fi-FI" dirty="0">
                <a:ea typeface="MS PGothic" charset="0"/>
              </a:rPr>
              <a:t> </a:t>
            </a:r>
            <a:r>
              <a:rPr lang="en-US" dirty="0">
                <a:ea typeface="MS PGothic" charset="0"/>
              </a:rPr>
              <a:t>bar draws the bars in same category stacked on top of each other</a:t>
            </a:r>
          </a:p>
          <a:p>
            <a:pPr lvl="1"/>
            <a:r>
              <a:rPr lang="en-US" b="1" dirty="0">
                <a:ea typeface="MS PGothic" charset="0"/>
              </a:rPr>
              <a:t>Percent Bar</a:t>
            </a:r>
            <a:r>
              <a:rPr lang="en-US" dirty="0">
                <a:ea typeface="MS PGothic" charset="0"/>
              </a:rPr>
              <a:t> draws bars as stacks, where each bar is shown as percentage of all bars in that category</a:t>
            </a:r>
          </a:p>
          <a:p>
            <a:r>
              <a:rPr lang="en-US" dirty="0">
                <a:ea typeface="MS PGothic" charset="0"/>
              </a:rPr>
              <a:t>To create horizontal bar charts</a:t>
            </a:r>
          </a:p>
          <a:p>
            <a:pPr lvl="1"/>
            <a:r>
              <a:rPr lang="en-US" dirty="0">
                <a:ea typeface="MS PGothic" charset="0"/>
              </a:rPr>
              <a:t>Use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QHorizontal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*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BarSeries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en-US" dirty="0">
                <a:ea typeface="MS PGothic" charset="0"/>
              </a:rPr>
              <a:t>classes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508" y="3107447"/>
            <a:ext cx="7929799" cy="2121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Set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*set0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endParaRPr lang="fi-FI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nn-NO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Insert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data</a:t>
            </a:r>
            <a:endParaRPr lang="nn-NO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*set0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4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5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6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</a:p>
          <a:p>
            <a:pPr algn="l" eaLnBrk="1" hangingPunct="1"/>
            <a:endParaRPr lang="nn-NO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add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Set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endParaRPr lang="fi-FI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Chart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add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Series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addSeries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(series);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setTitle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"Simple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grouped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barchart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example"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14" y="398891"/>
            <a:ext cx="1579604" cy="104558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45" y="406289"/>
            <a:ext cx="1553574" cy="103818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41" y="406289"/>
            <a:ext cx="1617964" cy="103818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9B18101-A26A-874E-BECC-B962888A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89801500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Bar Charts – Categories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To display categories on axis</a:t>
            </a:r>
          </a:p>
          <a:p>
            <a:pPr lvl="1"/>
            <a:r>
              <a:rPr lang="en-US" dirty="0">
                <a:ea typeface="MS PGothic" charset="0"/>
              </a:rPr>
              <a:t>Create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QBarCategoryAxis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Append one or more categories as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QString</a:t>
            </a:r>
            <a:r>
              <a:rPr lang="en-US" dirty="0">
                <a:ea typeface="MS PGothic" charset="0"/>
              </a:rPr>
              <a:t> or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QStringList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Set the category to an axis</a:t>
            </a:r>
          </a:p>
          <a:p>
            <a:r>
              <a:rPr lang="en-US" dirty="0">
                <a:ea typeface="MS PGothic" charset="0"/>
              </a:rPr>
              <a:t>If you use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createDefaultAxes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()</a:t>
            </a:r>
          </a:p>
          <a:p>
            <a:pPr lvl="1"/>
            <a:r>
              <a:rPr lang="en-US" dirty="0">
                <a:ea typeface="MS PGothic" charset="0"/>
              </a:rPr>
              <a:t>Set the axis to the chart after calling this function</a:t>
            </a:r>
          </a:p>
          <a:p>
            <a:pPr lvl="1"/>
            <a:r>
              <a:rPr lang="en-US" dirty="0">
                <a:ea typeface="MS PGothic" charset="0"/>
              </a:rPr>
              <a:t>Otherwise, the default axis will override the category axis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508" y="3287430"/>
            <a:ext cx="7929799" cy="1746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categories;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categories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"Feb"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"Apr"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"May"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"Jun"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QBarCategoryAxis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axis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QBarCategoryAxis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axis-&gt;append(categories); </a:t>
            </a:r>
          </a:p>
          <a:p>
            <a:pPr algn="l" eaLnBrk="1" hangingPunct="1"/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createDefaultAxes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setAxisX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axis,series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FAEDAB0-1BBC-5D44-822D-18136180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3845834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Pie 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342313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A simple API with two main classes</a:t>
            </a: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QPieSeries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QPieSlice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r>
              <a:rPr lang="en-US" dirty="0">
                <a:ea typeface="MS PGothic" charset="0"/>
              </a:rPr>
              <a:t>Appearance can be fully customized</a:t>
            </a:r>
          </a:p>
          <a:p>
            <a:pPr lvl="1"/>
            <a:r>
              <a:rPr lang="en-US" dirty="0">
                <a:ea typeface="MS PGothic" charset="0"/>
              </a:rPr>
              <a:t>Pie size and position</a:t>
            </a:r>
          </a:p>
          <a:p>
            <a:pPr lvl="1"/>
            <a:r>
              <a:rPr lang="en-US" dirty="0">
                <a:ea typeface="MS PGothic" charset="0"/>
              </a:rPr>
              <a:t>Donut like</a:t>
            </a:r>
          </a:p>
          <a:p>
            <a:pPr lvl="1"/>
            <a:r>
              <a:rPr lang="en-US" dirty="0">
                <a:ea typeface="MS PGothic" charset="0"/>
              </a:rPr>
              <a:t>Slice pen, brush, label font, etc. </a:t>
            </a:r>
          </a:p>
          <a:p>
            <a:r>
              <a:rPr lang="en-US" dirty="0">
                <a:ea typeface="MS PGothic" charset="0"/>
              </a:rPr>
              <a:t>Signals for user interaction</a:t>
            </a:r>
          </a:p>
          <a:p>
            <a:pPr lvl="1"/>
            <a:r>
              <a:rPr lang="en-US" dirty="0">
                <a:ea typeface="MS PGothic" charset="0"/>
              </a:rPr>
              <a:t>Hover, clicked</a:t>
            </a:r>
          </a:p>
          <a:p>
            <a:r>
              <a:rPr lang="en-US" dirty="0">
                <a:ea typeface="MS PGothic" charset="0"/>
              </a:rPr>
              <a:t>Basic animations support</a:t>
            </a:r>
          </a:p>
          <a:p>
            <a:pPr lvl="1"/>
            <a:r>
              <a:rPr lang="en-US" dirty="0">
                <a:ea typeface="MS PGothic" charset="0"/>
              </a:rPr>
              <a:t>Adding, removing and exploding slices</a:t>
            </a:r>
          </a:p>
          <a:p>
            <a:endParaRPr lang="en-US" dirty="0"/>
          </a:p>
        </p:txBody>
      </p:sp>
      <p:pic>
        <p:nvPicPr>
          <p:cNvPr id="6" name="Picture 2" descr="D:\git\local\charts\doc\images\examples_pie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t="16273" r="13280" b="24803"/>
          <a:stretch>
            <a:fillRect/>
          </a:stretch>
        </p:blipFill>
        <p:spPr bwMode="auto">
          <a:xfrm>
            <a:off x="5300223" y="1370838"/>
            <a:ext cx="3053309" cy="186956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37F8D99-0A18-CF45-9608-37561124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60729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Layout of buttons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084357" cy="3784985"/>
          </a:xfrm>
        </p:spPr>
        <p:txBody>
          <a:bodyPr>
            <a:normAutofit/>
          </a:bodyPr>
          <a:lstStyle/>
          <a:p>
            <a:r>
              <a:rPr lang="en-US" dirty="0"/>
              <a:t>Develop the following layouts</a:t>
            </a:r>
          </a:p>
          <a:p>
            <a:endParaRPr lang="en-US" dirty="0"/>
          </a:p>
          <a:p>
            <a:r>
              <a:rPr lang="en-US" dirty="0"/>
              <a:t>Adjust the layouts as shown below. </a:t>
            </a:r>
          </a:p>
          <a:p>
            <a:endParaRPr lang="en-US" dirty="0"/>
          </a:p>
          <a:p>
            <a:r>
              <a:rPr lang="en-US" dirty="0"/>
              <a:t>Optionally:</a:t>
            </a:r>
          </a:p>
          <a:p>
            <a:pPr lvl="1"/>
            <a:r>
              <a:rPr lang="en-US" dirty="0"/>
              <a:t>Make buttons resize vertically when making the window higher.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9" y="1396128"/>
            <a:ext cx="3662888" cy="2728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lab-layout-buttons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97CB266-44C5-744E-BC8D-F7758A68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61250309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5508" y="1515743"/>
            <a:ext cx="7929799" cy="2435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"Joe"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"Andy"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"Barbara"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"Axel"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QPieSlice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*slice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series-&gt;slices().at(1);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setExploded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setLabelVisible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darkGreen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setBrush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green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239BA14-F800-9048-AD03-860A5331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818095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Pie Charts – Drilldown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603868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Implement, e.g., with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QPieSlice</a:t>
            </a:r>
            <a:r>
              <a:rPr lang="en-US" dirty="0">
                <a:ea typeface="MS PGothic" charset="0"/>
              </a:rPr>
              <a:t> signals</a:t>
            </a:r>
          </a:p>
          <a:p>
            <a:r>
              <a:rPr lang="en-US" dirty="0">
                <a:ea typeface="MS PGothic" charset="0"/>
              </a:rPr>
              <a:t>When the slice is clicked</a:t>
            </a:r>
          </a:p>
          <a:p>
            <a:pPr lvl="1"/>
            <a:r>
              <a:rPr lang="en-US" dirty="0">
                <a:ea typeface="MS PGothic" charset="0"/>
              </a:rPr>
              <a:t>Change the series to show another pie chart</a:t>
            </a:r>
          </a:p>
          <a:p>
            <a:r>
              <a:rPr lang="en-US" dirty="0">
                <a:ea typeface="MS PGothic" charset="0"/>
              </a:rPr>
              <a:t>Note that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removeSeries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() </a:t>
            </a:r>
            <a:r>
              <a:rPr lang="en-US" dirty="0">
                <a:ea typeface="MS PGothic" charset="0"/>
              </a:rPr>
              <a:t>deletes the series object</a:t>
            </a:r>
          </a:p>
          <a:p>
            <a:pPr lvl="1"/>
            <a:r>
              <a:rPr lang="en-US" dirty="0">
                <a:ea typeface="MS PGothic" charset="0"/>
              </a:rPr>
              <a:t>Store it in some other object, unless you want to re-create the series data </a:t>
            </a: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7" y="3290729"/>
            <a:ext cx="2638426" cy="186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91" y="1526534"/>
            <a:ext cx="2683700" cy="2675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BFD30D6-0EC0-2541-AABE-BABD8707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7449927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Pie Charts – Drilldown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90" y="959255"/>
            <a:ext cx="8407165" cy="4120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(&amp;window);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"Sales by year - All"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months;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"Feb"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"Apr"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"May"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"Jun"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"Jul"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"Aug"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"Sep"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"Oct"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"Nov"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"Dec"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names;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"Jane"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"John"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"Axel"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"Mary"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"Susan"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"Bob"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for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&amp;name,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names)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(&amp;window);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"Sales by month - 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for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&amp;month,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months)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       // </a:t>
            </a:r>
            <a:r>
              <a:rPr lang="en-US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DrilldownSlice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is </a:t>
            </a:r>
            <a:r>
              <a:rPr lang="en-US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QPieSlice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sub-class, containing the series and</a:t>
            </a: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       // functionality to update the percentage label and expand the slice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DrilldownSlice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qrand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%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1000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::connect(series,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clicked,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&amp;Chart::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handleSliceClicked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DrilldownSlice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(series-&gt;sum(),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::connect(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clicked,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&amp;Chart::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handleSliceClicked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changeSeries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985F77F-49E9-E740-A3BE-F26CB0A2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25647884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User Interaction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36715"/>
          </a:xfrm>
        </p:spPr>
        <p:txBody>
          <a:bodyPr/>
          <a:lstStyle/>
          <a:p>
            <a:r>
              <a:rPr lang="fi-FI" dirty="0" err="1">
                <a:ea typeface="MS PGothic" charset="0"/>
              </a:rPr>
              <a:t>Hover</a:t>
            </a:r>
            <a:r>
              <a:rPr lang="fi-FI" dirty="0">
                <a:ea typeface="MS PGothic" charset="0"/>
              </a:rPr>
              <a:t> and </a:t>
            </a:r>
            <a:r>
              <a:rPr lang="fi-FI" dirty="0" err="1">
                <a:ea typeface="MS PGothic" charset="0"/>
              </a:rPr>
              <a:t>clicked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signals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provide</a:t>
            </a:r>
            <a:r>
              <a:rPr lang="fi-FI" dirty="0">
                <a:ea typeface="MS PGothic" charset="0"/>
              </a:rPr>
              <a:t> a </a:t>
            </a:r>
            <a:r>
              <a:rPr lang="fi-FI" dirty="0" err="1">
                <a:ea typeface="MS PGothic" charset="0"/>
              </a:rPr>
              <a:t>good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start</a:t>
            </a:r>
            <a:r>
              <a:rPr lang="fi-FI" dirty="0">
                <a:ea typeface="MS PGothic" charset="0"/>
              </a:rPr>
              <a:t> for </a:t>
            </a:r>
            <a:r>
              <a:rPr lang="fi-FI" dirty="0" err="1">
                <a:ea typeface="MS PGothic" charset="0"/>
              </a:rPr>
              <a:t>user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interaction</a:t>
            </a:r>
            <a:endParaRPr lang="fi-FI" dirty="0">
              <a:ea typeface="MS PGothic" charset="0"/>
            </a:endParaRPr>
          </a:p>
          <a:p>
            <a:pPr lvl="1"/>
            <a:r>
              <a:rPr lang="fi-FI" dirty="0" err="1">
                <a:ea typeface="MS PGothic" charset="0"/>
              </a:rPr>
              <a:t>Drill-down</a:t>
            </a:r>
            <a:r>
              <a:rPr lang="fi-FI" dirty="0">
                <a:ea typeface="MS PGothic" charset="0"/>
              </a:rPr>
              <a:t> for </a:t>
            </a:r>
            <a:r>
              <a:rPr lang="fi-FI" dirty="0" err="1">
                <a:ea typeface="MS PGothic" charset="0"/>
              </a:rPr>
              <a:t>instance</a:t>
            </a:r>
            <a:endParaRPr lang="en-US" dirty="0">
              <a:ea typeface="MS PGothic" charset="0"/>
            </a:endParaRPr>
          </a:p>
          <a:p>
            <a:endParaRPr lang="fi-FI" dirty="0">
              <a:ea typeface="MS PGothic" charset="0"/>
            </a:endParaRPr>
          </a:p>
          <a:p>
            <a:r>
              <a:rPr lang="fi-FI" dirty="0" err="1">
                <a:ea typeface="MS PGothic" charset="0"/>
              </a:rPr>
              <a:t>Zooming</a:t>
            </a:r>
            <a:r>
              <a:rPr lang="fi-FI" dirty="0">
                <a:ea typeface="MS PGothic" charset="0"/>
              </a:rPr>
              <a:t> in/out and </a:t>
            </a:r>
            <a:r>
              <a:rPr lang="fi-FI" dirty="0" err="1">
                <a:ea typeface="MS PGothic" charset="0"/>
              </a:rPr>
              <a:t>scrolling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also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supported</a:t>
            </a: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78" y="2968365"/>
            <a:ext cx="2675594" cy="169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" y="2993890"/>
            <a:ext cx="2618656" cy="166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461EDB5-BDDD-AE4D-95C8-B4346C7B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04364742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Zooming and Scrolling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639430" cy="3784985"/>
          </a:xfrm>
        </p:spPr>
        <p:txBody>
          <a:bodyPr/>
          <a:lstStyle/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QChart::zoom(qreal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factor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QChart::zoomIn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() </a:t>
            </a: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QChart::zoomIn(const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QRectF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&amp;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rect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endParaRPr lang="fi-FI" dirty="0">
              <a:latin typeface="Courier New"/>
              <a:ea typeface="MS PGothic" charset="0"/>
              <a:cs typeface="Courier New"/>
            </a:endParaRP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void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QChart::scroll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(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dx,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dy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endParaRPr lang="fi-FI" dirty="0">
              <a:latin typeface="Arial" charset="0"/>
              <a:ea typeface="MS PGothic" charset="0"/>
              <a:cs typeface="Arial" charset="0"/>
            </a:endParaRPr>
          </a:p>
          <a:p>
            <a:r>
              <a:rPr lang="fi-FI" dirty="0" err="1">
                <a:ea typeface="MS PGothic" charset="0"/>
              </a:rPr>
              <a:t>Easy</a:t>
            </a:r>
            <a:r>
              <a:rPr lang="fi-FI" dirty="0">
                <a:ea typeface="MS PGothic" charset="0"/>
              </a:rPr>
              <a:t> to </a:t>
            </a:r>
            <a:r>
              <a:rPr lang="fi-FI" dirty="0" err="1">
                <a:ea typeface="MS PGothic" charset="0"/>
              </a:rPr>
              <a:t>integrate</a:t>
            </a:r>
            <a:r>
              <a:rPr lang="fi-FI" dirty="0">
                <a:ea typeface="MS PGothic" charset="0"/>
              </a:rPr>
              <a:t> to Qt </a:t>
            </a:r>
            <a:r>
              <a:rPr lang="fi-FI" dirty="0" err="1">
                <a:ea typeface="MS PGothic" charset="0"/>
              </a:rPr>
              <a:t>Gesture</a:t>
            </a:r>
            <a:r>
              <a:rPr lang="fi-FI" dirty="0">
                <a:ea typeface="MS PGothic" charset="0"/>
              </a:rPr>
              <a:t> FW</a:t>
            </a: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pic>
        <p:nvPicPr>
          <p:cNvPr id="6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15" y="1370838"/>
            <a:ext cx="3028528" cy="241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F3E095B-9535-474B-8636-76E50F047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1649147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Gesture Example (Zoom Line SDK Example)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391" y="1211843"/>
            <a:ext cx="8245545" cy="2598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buClr>
                <a:srgbClr val="86BC25"/>
              </a:buClr>
              <a:buSzPct val="60000"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gestureEvent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QGestureEvent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event-&gt;gesture(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PanGesture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QPanGesture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QPanGesture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*&gt;(gesture);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::scroll(-(pan-&gt;delta().x()),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pan-&gt;delta().y());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}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event-&gt;gesture(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PinchGesture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QPinchGesture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*pinch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QPinchGesture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*&gt;(gesture);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(pinch-&gt;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changeFlags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QPinchGesture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ScaleFactorChanged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::zoom(pinch-&gt;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scaleFactor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}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6035835-EAA0-3E4D-B222-B6381D75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7839174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Using Model Data in 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736396"/>
          </a:xfrm>
        </p:spPr>
        <p:txBody>
          <a:bodyPr/>
          <a:lstStyle/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QAbstractItemModel</a:t>
            </a:r>
            <a:r>
              <a:rPr lang="en-US" dirty="0">
                <a:ea typeface="MS PGothic" charset="0"/>
              </a:rPr>
              <a:t> can be used as a data source for the series:</a:t>
            </a:r>
          </a:p>
          <a:p>
            <a:pPr lvl="1"/>
            <a:r>
              <a:rPr lang="en-US" dirty="0">
                <a:ea typeface="MS PGothic" charset="0"/>
              </a:rPr>
              <a:t>Vertical and horizontal orientation</a:t>
            </a:r>
          </a:p>
          <a:p>
            <a:pPr lvl="1"/>
            <a:r>
              <a:rPr lang="en-US" dirty="0">
                <a:ea typeface="MS PGothic" charset="0"/>
              </a:rPr>
              <a:t>Data area (i.e. how data is presented in a chart) is done with series specific model mapper classes </a:t>
            </a:r>
          </a:p>
          <a:p>
            <a:pPr lvl="1"/>
            <a:r>
              <a:rPr lang="en-US" dirty="0">
                <a:ea typeface="MS PGothic" charset="0"/>
              </a:rPr>
              <a:t>Charts series are updated when changes are made to the model (data updated, rows or columns inserted or removed)</a:t>
            </a:r>
          </a:p>
          <a:p>
            <a:pPr lvl="2"/>
            <a:r>
              <a:rPr lang="en-US" dirty="0">
                <a:ea typeface="MS PGothic" charset="0"/>
              </a:rPr>
              <a:t>Obviously, the model must support data insert and removal as well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This is especially handy when </a:t>
            </a:r>
          </a:p>
          <a:p>
            <a:pPr lvl="1"/>
            <a:r>
              <a:rPr lang="en-US" dirty="0">
                <a:ea typeface="MS PGothic" charset="0"/>
              </a:rPr>
              <a:t>integrating user interfaces with table and chart presentation</a:t>
            </a:r>
          </a:p>
          <a:p>
            <a:pPr lvl="1"/>
            <a:r>
              <a:rPr lang="en-US" dirty="0">
                <a:ea typeface="MS PGothic" charset="0"/>
              </a:rPr>
              <a:t>creating interactive charts with data entry forms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9B44BD9-3AFD-8842-A125-A6C9AC14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38585220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Model Mappers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Keep your series and the actual model in sync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Both APIs may be used at the same time: </a:t>
            </a:r>
          </a:p>
          <a:p>
            <a:pPr lvl="1"/>
            <a:r>
              <a:rPr lang="en-US" dirty="0">
                <a:ea typeface="MS PGothic" charset="0"/>
              </a:rPr>
              <a:t>Series model API or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QAbstractItemModel</a:t>
            </a:r>
            <a:r>
              <a:rPr lang="en-US" dirty="0">
                <a:ea typeface="MS PGothic" charset="0"/>
              </a:rPr>
              <a:t> API</a:t>
            </a:r>
          </a:p>
          <a:p>
            <a:r>
              <a:rPr lang="en-US" dirty="0">
                <a:ea typeface="MS PGothic" charset="0"/>
              </a:rPr>
              <a:t>No common base class for model mappers</a:t>
            </a:r>
          </a:p>
          <a:p>
            <a:endParaRPr lang="en-US" dirty="0">
              <a:latin typeface="Courier New"/>
              <a:ea typeface="MS PGothic" charset="0"/>
              <a:cs typeface="Courier New"/>
            </a:endParaRP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QHXYModelMapper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/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QVXYModelMapper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Define which model rows/columns mapped (and kept sync) to the points in the XY series</a:t>
            </a:r>
          </a:p>
          <a:p>
            <a:pPr lvl="1"/>
            <a:r>
              <a:rPr lang="en-US" dirty="0">
                <a:ea typeface="MS PGothic" charset="0"/>
              </a:rPr>
              <a:t>Define the first column/row and the number of columns/rows, if only part of the model data used</a:t>
            </a: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QHBarModelMapper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/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QVBarModelMapper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Similarly to XY model mappers, define which model rows/columns mapped to bar sets </a:t>
            </a: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QHPieModelMapper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/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QVPieModelMapper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Define a row/column, which contains values and another row/column, which contains labels </a:t>
            </a:r>
          </a:p>
          <a:p>
            <a:pPr marL="0" indent="0">
              <a:buNone/>
            </a:pPr>
            <a:endParaRPr lang="en-US" dirty="0">
              <a:ea typeface="MS PGothic" charset="0"/>
            </a:endParaRPr>
          </a:p>
          <a:p>
            <a:pPr lvl="1"/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FC4617A-D415-6B46-896D-2F9FBEA2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6349090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Mappers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273" y="1184822"/>
            <a:ext cx="8044151" cy="1606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ea typeface="MS PGothic" pitchFamily="34" charset="-128"/>
              </a:rPr>
              <a:t>// The model is a table with two columns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QVXYModelMapper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new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QVXYModelMapper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this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setXColumn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setYColumn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setModel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(model);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addSeries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273" y="2941540"/>
            <a:ext cx="8044151" cy="2115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ea typeface="MS PGothic" pitchFamily="34" charset="-128"/>
              </a:rPr>
              <a:t>// The model is a table with six columns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 err="1">
                <a:solidFill>
                  <a:srgbClr val="808000"/>
                </a:solidFill>
                <a:ea typeface="MS PGothic" pitchFamily="34" charset="-128"/>
              </a:rPr>
              <a:t>int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first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3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;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8000"/>
                </a:solidFill>
                <a:ea typeface="MS PGothic" pitchFamily="34" charset="-128"/>
              </a:rPr>
              <a:t>int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count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5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QVBarModelMapper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new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QVBarModelMapper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this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setFirstBarSetColumn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setLastBarSetColumn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4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setFirstRow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(first); </a:t>
            </a:r>
            <a:r>
              <a:rPr lang="en-US" sz="1200" dirty="0">
                <a:ea typeface="MS PGothic" pitchFamily="34" charset="-128"/>
              </a:rPr>
              <a:t>// First 3 rows skipped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setRowCount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(count); </a:t>
            </a:r>
            <a:r>
              <a:rPr lang="en-US" sz="1200" dirty="0">
                <a:ea typeface="MS PGothic" pitchFamily="34" charset="-128"/>
              </a:rPr>
              <a:t>// Only 5 rows mapped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setModel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(model);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64" y="1770452"/>
            <a:ext cx="3758472" cy="143473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F776357-9A55-2B40-A3DB-4C299ED9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37955297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Dynamic 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82848" cy="3784985"/>
          </a:xfrm>
        </p:spPr>
        <p:txBody>
          <a:bodyPr/>
          <a:lstStyle/>
          <a:p>
            <a:r>
              <a:rPr lang="fi-FI" dirty="0">
                <a:ea typeface="MS PGothic" charset="0"/>
              </a:rPr>
              <a:t>Chart </a:t>
            </a:r>
            <a:r>
              <a:rPr lang="fi-FI" dirty="0" err="1">
                <a:ea typeface="MS PGothic" charset="0"/>
              </a:rPr>
              <a:t>series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can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be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dynamically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altered</a:t>
            </a:r>
            <a:endParaRPr lang="fi-FI" dirty="0">
              <a:ea typeface="MS PGothic" charset="0"/>
            </a:endParaRPr>
          </a:p>
          <a:p>
            <a:endParaRPr lang="fi-FI" dirty="0">
              <a:ea typeface="MS PGothic" charset="0"/>
            </a:endParaRPr>
          </a:p>
          <a:p>
            <a:r>
              <a:rPr lang="fi-FI" dirty="0" err="1">
                <a:ea typeface="MS PGothic" charset="0"/>
              </a:rPr>
              <a:t>Dynamically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adding/changing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values</a:t>
            </a:r>
            <a:r>
              <a:rPr lang="fi-FI" dirty="0">
                <a:ea typeface="MS PGothic" charset="0"/>
              </a:rPr>
              <a:t> in a </a:t>
            </a:r>
            <a:r>
              <a:rPr lang="fi-FI" dirty="0" err="1">
                <a:ea typeface="MS PGothic" charset="0"/>
              </a:rPr>
              <a:t>series</a:t>
            </a:r>
            <a:endParaRPr lang="fi-FI" dirty="0">
              <a:ea typeface="MS PGothic" charset="0"/>
            </a:endParaRPr>
          </a:p>
          <a:p>
            <a:pPr marL="899547" lvl="2">
              <a:spcBef>
                <a:spcPts val="769"/>
              </a:spcBef>
              <a:spcAft>
                <a:spcPts val="769"/>
              </a:spcAft>
            </a:pPr>
            <a:r>
              <a:rPr lang="fi-FI" dirty="0">
                <a:ea typeface="MS PGothic" charset="0"/>
              </a:rPr>
              <a:t>The </a:t>
            </a:r>
            <a:r>
              <a:rPr lang="fi-FI" dirty="0" err="1">
                <a:ea typeface="MS PGothic" charset="0"/>
              </a:rPr>
              <a:t>chart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reacts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automatically</a:t>
            </a:r>
            <a:r>
              <a:rPr lang="fi-FI" dirty="0">
                <a:ea typeface="MS PGothic" charset="0"/>
              </a:rPr>
              <a:t>, </a:t>
            </a:r>
            <a:r>
              <a:rPr lang="fi-FI" dirty="0" err="1">
                <a:ea typeface="MS PGothic" charset="0"/>
              </a:rPr>
              <a:t>nothing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special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here</a:t>
            </a:r>
            <a:endParaRPr lang="fi-FI" dirty="0">
              <a:ea typeface="MS PGothic" charset="0"/>
            </a:endParaRPr>
          </a:p>
          <a:p>
            <a:endParaRPr lang="fi-FI" dirty="0">
              <a:ea typeface="MS PGothic" charset="0"/>
            </a:endParaRPr>
          </a:p>
          <a:p>
            <a:r>
              <a:rPr lang="fi-FI" dirty="0" err="1">
                <a:ea typeface="MS PGothic" charset="0"/>
              </a:rPr>
              <a:t>Changing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range</a:t>
            </a:r>
            <a:r>
              <a:rPr lang="fi-FI" dirty="0">
                <a:ea typeface="MS PGothic" charset="0"/>
              </a:rPr>
              <a:t> of </a:t>
            </a:r>
            <a:r>
              <a:rPr lang="fi-FI" dirty="0" err="1">
                <a:ea typeface="MS PGothic" charset="0"/>
              </a:rPr>
              <a:t>axes</a:t>
            </a:r>
            <a:r>
              <a:rPr lang="fi-FI" dirty="0">
                <a:ea typeface="MS PGothic" charset="0"/>
              </a:rPr>
              <a:t> (</a:t>
            </a:r>
            <a:r>
              <a:rPr lang="fi-FI" dirty="0" err="1">
                <a:ea typeface="MS PGothic" charset="0"/>
              </a:rPr>
              <a:t>scrolling</a:t>
            </a:r>
            <a:r>
              <a:rPr lang="fi-FI" dirty="0">
                <a:ea typeface="MS PGothic" charset="0"/>
              </a:rPr>
              <a:t>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48" y="999787"/>
            <a:ext cx="4634955" cy="3931596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64F2F1C-2489-3C40-8924-4AD9D19F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53123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Guidelines for Custom Widgets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066190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Scrolling Approaches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QAbstractAxis::scroll(qreal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dx,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dy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pPr lvl="1"/>
            <a:r>
              <a:rPr lang="fi-FI" dirty="0" err="1">
                <a:ea typeface="MS PGothic" charset="0"/>
              </a:rPr>
              <a:t>Automated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animation</a:t>
            </a:r>
            <a:endParaRPr lang="fi-FI" dirty="0">
              <a:ea typeface="MS PGothic" charset="0"/>
            </a:endParaRPr>
          </a:p>
          <a:p>
            <a:endParaRPr lang="fi-FI" dirty="0">
              <a:ea typeface="MS PGothic" charset="0"/>
            </a:endParaRP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QAbstractAxis::setRange(x,y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pPr lvl="1"/>
            <a:r>
              <a:rPr lang="fi-FI" dirty="0" err="1">
                <a:ea typeface="MS PGothic" charset="0"/>
              </a:rPr>
              <a:t>Over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timer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or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by</a:t>
            </a:r>
            <a:r>
              <a:rPr lang="fi-FI" dirty="0">
                <a:ea typeface="MS PGothic" charset="0"/>
              </a:rPr>
              <a:t> new </a:t>
            </a:r>
            <a:r>
              <a:rPr lang="fi-FI" dirty="0" err="1">
                <a:ea typeface="MS PGothic" charset="0"/>
              </a:rPr>
              <a:t>incoming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values</a:t>
            </a:r>
            <a:endParaRPr lang="fi-FI" dirty="0">
              <a:ea typeface="MS PGothic" charset="0"/>
            </a:endParaRPr>
          </a:p>
          <a:p>
            <a:pPr lvl="1"/>
            <a:r>
              <a:rPr lang="fi-FI" dirty="0" err="1">
                <a:ea typeface="MS PGothic" charset="0"/>
              </a:rPr>
              <a:t>Will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progress</a:t>
            </a:r>
            <a:r>
              <a:rPr lang="fi-FI" dirty="0">
                <a:ea typeface="MS PGothic" charset="0"/>
              </a:rPr>
              <a:t> as </a:t>
            </a:r>
            <a:r>
              <a:rPr lang="fi-FI" dirty="0" err="1">
                <a:ea typeface="MS PGothic" charset="0"/>
              </a:rPr>
              <a:t>setRange</a:t>
            </a:r>
            <a:r>
              <a:rPr lang="fi-FI" dirty="0">
                <a:ea typeface="MS PGothic" charset="0"/>
              </a:rPr>
              <a:t> is </a:t>
            </a:r>
            <a:r>
              <a:rPr lang="fi-FI" dirty="0" err="1">
                <a:ea typeface="MS PGothic" charset="0"/>
              </a:rPr>
              <a:t>called</a:t>
            </a:r>
            <a:endParaRPr lang="fi-FI" dirty="0">
              <a:ea typeface="MS PGothic" charset="0"/>
            </a:endParaRPr>
          </a:p>
          <a:p>
            <a:endParaRPr lang="fi-FI" dirty="0">
              <a:ea typeface="MS PGothic" charset="0"/>
            </a:endParaRP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QValueAxis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properties</a:t>
            </a:r>
            <a:r>
              <a:rPr lang="fi-FI" dirty="0">
                <a:ea typeface="MS PGothic" charset="0"/>
              </a:rPr>
              <a:t> min and </a:t>
            </a:r>
            <a:r>
              <a:rPr lang="fi-FI" dirty="0" err="1">
                <a:ea typeface="MS PGothic" charset="0"/>
              </a:rPr>
              <a:t>max</a:t>
            </a:r>
            <a:r>
              <a:rPr lang="fi-FI" dirty="0">
                <a:ea typeface="MS PGothic" charset="0"/>
              </a:rPr>
              <a:t> with a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QPropertyAnimation</a:t>
            </a:r>
            <a:endParaRPr lang="fi-FI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fi-FI" dirty="0" err="1">
                <a:ea typeface="MS PGothic" charset="0"/>
              </a:rPr>
              <a:t>Have</a:t>
            </a:r>
            <a:r>
              <a:rPr lang="fi-FI" dirty="0">
                <a:ea typeface="MS PGothic" charset="0"/>
              </a:rPr>
              <a:t> Qt </a:t>
            </a:r>
            <a:r>
              <a:rPr lang="fi-FI" dirty="0" err="1">
                <a:ea typeface="MS PGothic" charset="0"/>
              </a:rPr>
              <a:t>Animation</a:t>
            </a:r>
            <a:r>
              <a:rPr lang="fi-FI" dirty="0">
                <a:ea typeface="MS PGothic" charset="0"/>
              </a:rPr>
              <a:t> FW </a:t>
            </a:r>
            <a:r>
              <a:rPr lang="fi-FI" dirty="0" err="1">
                <a:ea typeface="MS PGothic" charset="0"/>
              </a:rPr>
              <a:t>do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iteration</a:t>
            </a: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9B29D0C-6ED9-614B-BD02-A39B150DB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581550782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Time-Bound Scrolling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709800"/>
          </a:xfrm>
        </p:spPr>
        <p:txBody>
          <a:bodyPr/>
          <a:lstStyle/>
          <a:p>
            <a:r>
              <a:rPr lang="fi-FI" dirty="0" err="1">
                <a:ea typeface="MS PGothic" charset="0"/>
              </a:rPr>
              <a:t>Use</a:t>
            </a:r>
            <a:r>
              <a:rPr lang="fi-FI" dirty="0">
                <a:ea typeface="MS PGothic" charset="0"/>
              </a:rPr>
              <a:t> a </a:t>
            </a:r>
            <a:r>
              <a:rPr lang="fi-FI" dirty="0" err="1">
                <a:ea typeface="MS PGothic" charset="0"/>
              </a:rPr>
              <a:t>timer</a:t>
            </a:r>
            <a:r>
              <a:rPr lang="fi-FI" dirty="0">
                <a:ea typeface="MS PGothic" charset="0"/>
              </a:rPr>
              <a:t> (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QTimer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or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timer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events</a:t>
            </a:r>
            <a:r>
              <a:rPr lang="fi-FI" dirty="0">
                <a:ea typeface="MS PGothic" charset="0"/>
              </a:rPr>
              <a:t>) to </a:t>
            </a:r>
            <a:r>
              <a:rPr lang="fi-FI" dirty="0" err="1">
                <a:ea typeface="MS PGothic" charset="0"/>
              </a:rPr>
              <a:t>refresh</a:t>
            </a:r>
            <a:r>
              <a:rPr lang="fi-FI" dirty="0">
                <a:ea typeface="MS PGothic" charset="0"/>
              </a:rPr>
              <a:t> ”</a:t>
            </a:r>
            <a:r>
              <a:rPr lang="fi-FI" dirty="0" err="1">
                <a:ea typeface="MS PGothic" charset="0"/>
              </a:rPr>
              <a:t>painting</a:t>
            </a:r>
            <a:r>
              <a:rPr lang="fi-FI" dirty="0">
                <a:ea typeface="MS PGothic" charset="0"/>
              </a:rPr>
              <a:t>” </a:t>
            </a:r>
            <a:r>
              <a:rPr lang="fi-FI" dirty="0" err="1">
                <a:ea typeface="MS PGothic" charset="0"/>
              </a:rPr>
              <a:t>aka</a:t>
            </a:r>
            <a:r>
              <a:rPr lang="fi-FI" dirty="0">
                <a:ea typeface="MS PGothic" charset="0"/>
              </a:rPr>
              <a:t>. to set the </a:t>
            </a:r>
            <a:r>
              <a:rPr lang="fi-FI" dirty="0" err="1">
                <a:ea typeface="MS PGothic" charset="0"/>
              </a:rPr>
              <a:t>range</a:t>
            </a:r>
            <a:endParaRPr lang="fi-FI" dirty="0">
              <a:ea typeface="MS PGothic" charset="0"/>
            </a:endParaRPr>
          </a:p>
          <a:p>
            <a:r>
              <a:rPr lang="fi-FI" dirty="0" err="1">
                <a:ea typeface="MS PGothic" charset="0"/>
              </a:rPr>
              <a:t>Bind</a:t>
            </a:r>
            <a:r>
              <a:rPr lang="fi-FI" dirty="0">
                <a:ea typeface="MS PGothic" charset="0"/>
              </a:rPr>
              <a:t> the new </a:t>
            </a:r>
            <a:r>
              <a:rPr lang="fi-FI" dirty="0" err="1">
                <a:ea typeface="MS PGothic" charset="0"/>
              </a:rPr>
              <a:t>range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values</a:t>
            </a:r>
            <a:r>
              <a:rPr lang="fi-FI" dirty="0">
                <a:ea typeface="MS PGothic" charset="0"/>
              </a:rPr>
              <a:t> to </a:t>
            </a:r>
            <a:r>
              <a:rPr lang="fi-FI" dirty="0" err="1">
                <a:ea typeface="MS PGothic" charset="0"/>
              </a:rPr>
              <a:t>real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elapsed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time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using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QTime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7517" y="2123508"/>
            <a:ext cx="7992907" cy="306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buClr>
                <a:srgbClr val="86BC25"/>
              </a:buClr>
              <a:buSzPct val="60000"/>
            </a:pPr>
            <a:r>
              <a:rPr lang="fi-FI" sz="1200" dirty="0" err="1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: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QMainWindow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{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…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err="1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fi-FI" sz="1200" dirty="0">
                <a:latin typeface="Courier New"/>
                <a:cs typeface="Courier New"/>
              </a:rPr>
              <a:t>: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QTime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00"/>
                </a:solidFill>
                <a:latin typeface="Courier New"/>
                <a:cs typeface="Courier New"/>
              </a:rPr>
              <a:t>m_startTime</a:t>
            </a:r>
            <a:r>
              <a:rPr lang="fi-FI" sz="1200" dirty="0">
                <a:latin typeface="Courier New"/>
                <a:cs typeface="Courier New"/>
              </a:rPr>
              <a:t>; …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};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mainwindow.cpp</a:t>
            </a:r>
            <a:r>
              <a:rPr lang="fi-FI" sz="1200" dirty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err="1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fi-FI" sz="1200" dirty="0" err="1">
                <a:latin typeface="Courier New"/>
                <a:cs typeface="Courier New"/>
              </a:rPr>
              <a:t>::startScrolling</a:t>
            </a:r>
            <a:r>
              <a:rPr lang="fi-FI" sz="1200" dirty="0">
                <a:latin typeface="Courier New"/>
                <a:cs typeface="Courier New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{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    </a:t>
            </a:r>
            <a:r>
              <a:rPr lang="fi-FI" sz="1200" dirty="0" err="1">
                <a:latin typeface="Courier New"/>
                <a:cs typeface="Courier New"/>
              </a:rPr>
              <a:t>m_startTime.start</a:t>
            </a:r>
            <a:r>
              <a:rPr lang="fi-FI" sz="1200" dirty="0">
                <a:latin typeface="Courier New"/>
                <a:cs typeface="Courier New"/>
              </a:rPr>
              <a:t>();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}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err="1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fi-FI" sz="1200" dirty="0" err="1">
                <a:latin typeface="Courier New"/>
                <a:cs typeface="Courier New"/>
              </a:rPr>
              <a:t>::scroll</a:t>
            </a:r>
            <a:r>
              <a:rPr lang="fi-FI" sz="1200" dirty="0">
                <a:latin typeface="Courier New"/>
                <a:cs typeface="Courier New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{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fi-FI" sz="1200" dirty="0" err="1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latin typeface="Courier New"/>
                <a:cs typeface="Courier New"/>
              </a:rPr>
              <a:t>secsGone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latin typeface="Courier New"/>
                <a:cs typeface="Courier New"/>
              </a:rPr>
              <a:t>m_startTime.elapsed</a:t>
            </a:r>
            <a:r>
              <a:rPr lang="fi-FI" sz="1200" dirty="0">
                <a:latin typeface="Courier New"/>
                <a:cs typeface="Courier New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1000.0</a:t>
            </a:r>
            <a:r>
              <a:rPr lang="fi-FI" sz="1200" dirty="0">
                <a:latin typeface="Courier New"/>
                <a:cs typeface="Courier New"/>
              </a:rPr>
              <a:t>;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fi-FI" sz="1200" dirty="0" err="1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(</a:t>
            </a:r>
            <a:r>
              <a:rPr lang="fi-FI" sz="1200" dirty="0" err="1">
                <a:latin typeface="Courier New"/>
                <a:cs typeface="Courier New"/>
              </a:rPr>
              <a:t>secsGone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&gt;=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10.0</a:t>
            </a:r>
            <a:r>
              <a:rPr lang="fi-FI" sz="1200" dirty="0">
                <a:latin typeface="Courier New"/>
                <a:cs typeface="Courier New"/>
              </a:rPr>
              <a:t>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latin typeface="Courier New"/>
                <a:cs typeface="Courier New"/>
              </a:rPr>
              <a:t>m_chart-</a:t>
            </a:r>
            <a:r>
              <a:rPr lang="fi-FI" sz="1200" dirty="0">
                <a:latin typeface="Courier New"/>
                <a:cs typeface="Courier New"/>
              </a:rPr>
              <a:t>&gt;</a:t>
            </a:r>
            <a:r>
              <a:rPr lang="fi-FI" sz="1200" dirty="0" err="1">
                <a:latin typeface="Courier New"/>
                <a:cs typeface="Courier New"/>
              </a:rPr>
              <a:t>axisX()-</a:t>
            </a:r>
            <a:r>
              <a:rPr lang="fi-FI" sz="1200" dirty="0">
                <a:latin typeface="Courier New"/>
                <a:cs typeface="Courier New"/>
              </a:rPr>
              <a:t>&gt;setRange(secsGone-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fi-FI" sz="1200" dirty="0">
                <a:latin typeface="Courier New"/>
                <a:cs typeface="Courier New"/>
              </a:rPr>
              <a:t>,secsGone);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0D93B8F-0B6C-444B-8330-65750E03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5479089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Easy theming</a:t>
            </a:r>
          </a:p>
          <a:p>
            <a:r>
              <a:rPr lang="en-US" dirty="0">
                <a:ea typeface="MS PGothic" charset="0"/>
              </a:rPr>
              <a:t>Several different </a:t>
            </a:r>
            <a:r>
              <a:rPr lang="ja-JP" altLang="en-US" dirty="0">
                <a:ea typeface="MS PGothic" charset="0"/>
              </a:rPr>
              <a:t>“</a:t>
            </a:r>
            <a:r>
              <a:rPr lang="en-US" dirty="0">
                <a:ea typeface="MS PGothic" charset="0"/>
              </a:rPr>
              <a:t>one-line</a:t>
            </a:r>
            <a:r>
              <a:rPr lang="ja-JP" altLang="en-US" dirty="0">
                <a:ea typeface="MS PGothic" charset="0"/>
              </a:rPr>
              <a:t>”</a:t>
            </a:r>
            <a:r>
              <a:rPr lang="en-US" dirty="0">
                <a:ea typeface="MS PGothic" charset="0"/>
              </a:rPr>
              <a:t> themes available</a:t>
            </a:r>
          </a:p>
          <a:p>
            <a:pPr marL="682663" lvl="1" indent="0">
              <a:buNone/>
            </a:pPr>
            <a:r>
              <a:rPr lang="en-US" dirty="0" err="1">
                <a:latin typeface="Courier New"/>
                <a:ea typeface="MS PGothic" charset="0"/>
                <a:cs typeface="Courier New"/>
              </a:rPr>
              <a:t>myChart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-&gt;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setTheme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</a:t>
            </a:r>
            <a:r>
              <a:rPr lang="en-US" dirty="0" err="1">
                <a:solidFill>
                  <a:srgbClr val="7030A0"/>
                </a:solidFill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solidFill>
                  <a:srgbClr val="7030A0"/>
                </a:solidFill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Courier New"/>
                <a:ea typeface="MS PGothic" charset="0"/>
                <a:cs typeface="Courier New"/>
              </a:rPr>
              <a:t>ChartThemeLight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);</a:t>
            </a:r>
          </a:p>
          <a:p>
            <a:r>
              <a:rPr lang="en-US" dirty="0">
                <a:ea typeface="MS PGothic" charset="0"/>
              </a:rPr>
              <a:t>All colors and attributes modifiable through the API</a:t>
            </a:r>
          </a:p>
          <a:p>
            <a:pPr lvl="1"/>
            <a:r>
              <a:rPr lang="en-US" dirty="0">
                <a:ea typeface="MS PGothic" charset="0"/>
              </a:rPr>
              <a:t>Start from the scratch or</a:t>
            </a:r>
          </a:p>
          <a:p>
            <a:pPr lvl="1"/>
            <a:r>
              <a:rPr lang="fi-FI" dirty="0" err="1">
                <a:ea typeface="MS PGothic" charset="0"/>
              </a:rPr>
              <a:t>Modify</a:t>
            </a:r>
            <a:r>
              <a:rPr lang="fi-FI" dirty="0">
                <a:ea typeface="MS PGothic" charset="0"/>
              </a:rPr>
              <a:t> an </a:t>
            </a:r>
            <a:r>
              <a:rPr lang="fi-FI" dirty="0" err="1">
                <a:ea typeface="MS PGothic" charset="0"/>
              </a:rPr>
              <a:t>existing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theme</a:t>
            </a: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 descr="C:\Users\samakkon\Pictures\Charts_themes\TP\Bar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21" y="1621803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7" name="Picture 2" descr="C:\Users\samakkon\Pictures\Charts_themes\TP\Bar_Brow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21" y="2833765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8" name="Picture 3" descr="C:\Users\samakkon\Pictures\Charts_themes\TP\Bar_D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68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9" name="Picture 4" descr="C:\Users\samakkon\Pictures\Charts_themes\TP\Bar_High_contra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21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0" name="Picture 5" descr="C:\Users\samakkon\Pictures\Charts_themes\TP\Bar_I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68" y="2833765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1" name="Picture 6" descr="C:\Users\samakkon\Pictures\Charts_themes\TP\Bar_Ligh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38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2" name="Picture 8" descr="C:\Users\samakkon\Pictures\Charts_themes\TP\Bar_Blue_Cerulea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12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FB0AC8A3-0154-6E4C-984E-04DE773A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4149417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Chart Customization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736822"/>
          </a:xfrm>
        </p:spPr>
        <p:txBody>
          <a:bodyPr/>
          <a:lstStyle/>
          <a:p>
            <a:r>
              <a:rPr lang="fi-FI" dirty="0" err="1">
                <a:ea typeface="MS PGothic" charset="0"/>
              </a:rPr>
              <a:t>Lots</a:t>
            </a:r>
            <a:r>
              <a:rPr lang="fi-FI" dirty="0">
                <a:ea typeface="MS PGothic" charset="0"/>
              </a:rPr>
              <a:t> of </a:t>
            </a:r>
            <a:r>
              <a:rPr lang="fi-FI" dirty="0" err="1">
                <a:ea typeface="MS PGothic" charset="0"/>
              </a:rPr>
              <a:t>properties</a:t>
            </a:r>
            <a:r>
              <a:rPr lang="fi-FI" dirty="0">
                <a:ea typeface="MS PGothic" charset="0"/>
              </a:rPr>
              <a:t> for </a:t>
            </a:r>
            <a:r>
              <a:rPr lang="fi-FI" dirty="0" err="1">
                <a:ea typeface="MS PGothic" charset="0"/>
              </a:rPr>
              <a:t>customizing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look’n’feel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manually</a:t>
            </a:r>
            <a:endParaRPr lang="fi-FI" dirty="0">
              <a:ea typeface="MS PGothic" charset="0"/>
            </a:endParaRPr>
          </a:p>
          <a:p>
            <a:r>
              <a:rPr lang="fi-FI" dirty="0" err="1">
                <a:ea typeface="MS PGothic" charset="0"/>
              </a:rPr>
              <a:t>Trying</a:t>
            </a:r>
            <a:r>
              <a:rPr lang="fi-FI" dirty="0">
                <a:ea typeface="MS PGothic" charset="0"/>
              </a:rPr>
              <a:t> out the </a:t>
            </a:r>
            <a:r>
              <a:rPr lang="fi-FI" dirty="0" err="1">
                <a:ea typeface="MS PGothic" charset="0"/>
              </a:rPr>
              <a:t>examples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gives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you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best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overview</a:t>
            </a:r>
            <a:r>
              <a:rPr lang="fi-FI" dirty="0">
                <a:ea typeface="MS PGothic" charset="0"/>
              </a:rPr>
              <a:t> on </a:t>
            </a:r>
            <a:r>
              <a:rPr lang="fi-FI" dirty="0" err="1">
                <a:ea typeface="MS PGothic" charset="0"/>
              </a:rPr>
              <a:t>customizable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features</a:t>
            </a: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8" y="2377873"/>
            <a:ext cx="3856967" cy="224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57" y="2217583"/>
            <a:ext cx="3202343" cy="240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3B6D8AF-C419-5E42-9D24-8C14A7B4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8724477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Mention some Qt chart types</a:t>
            </a:r>
          </a:p>
          <a:p>
            <a:r>
              <a:rPr lang="en-US" dirty="0"/>
              <a:t>How chart type is defined?</a:t>
            </a:r>
          </a:p>
          <a:p>
            <a:r>
              <a:rPr lang="en-US" dirty="0"/>
              <a:t>Is it possible to add data into the series dynamically?</a:t>
            </a:r>
          </a:p>
          <a:p>
            <a:r>
              <a:rPr lang="en-US" dirty="0"/>
              <a:t>Does the chart automatically scale to show all data in the series?</a:t>
            </a:r>
          </a:p>
          <a:p>
            <a:r>
              <a:rPr lang="en-US" dirty="0"/>
              <a:t>How axis can be customized?</a:t>
            </a:r>
          </a:p>
          <a:p>
            <a:r>
              <a:rPr lang="en-US" dirty="0"/>
              <a:t>Can user interact with line points or bars in charts by clicking on them?</a:t>
            </a:r>
          </a:p>
          <a:p>
            <a:r>
              <a:rPr lang="en-US" dirty="0"/>
              <a:t>How item models are mapped to charts? Is it possible to pick up a subset of the model?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D35E6A6-37D4-0448-B6CB-C91D0670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088835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Charts provides a comprehensive selection of different chart types</a:t>
            </a:r>
          </a:p>
          <a:p>
            <a:pPr lvl="1"/>
            <a:r>
              <a:rPr lang="en-US" dirty="0"/>
              <a:t>Line charts, pie charts, bar charts, candle stick charts</a:t>
            </a:r>
          </a:p>
          <a:p>
            <a:pPr lvl="1"/>
            <a:endParaRPr lang="en-US" dirty="0"/>
          </a:p>
          <a:p>
            <a:r>
              <a:rPr lang="en-US" dirty="0"/>
              <a:t>Charts are based on the graphics view framework</a:t>
            </a:r>
          </a:p>
          <a:p>
            <a:pPr lvl="1"/>
            <a:r>
              <a:rPr lang="en-US" dirty="0"/>
              <a:t>Chart itself derives from </a:t>
            </a:r>
            <a:r>
              <a:rPr lang="en-US" dirty="0" err="1">
                <a:latin typeface="Courier New"/>
                <a:cs typeface="Courier New"/>
              </a:rPr>
              <a:t>QGraphicsWidget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Charts type depends on series</a:t>
            </a:r>
          </a:p>
          <a:p>
            <a:pPr lvl="1"/>
            <a:r>
              <a:rPr lang="en-US" dirty="0"/>
              <a:t>Series provide the data for the chart</a:t>
            </a:r>
          </a:p>
          <a:p>
            <a:pPr lvl="1"/>
            <a:r>
              <a:rPr lang="en-US" dirty="0"/>
              <a:t>Items may be dynamically added and removed from the series</a:t>
            </a:r>
          </a:p>
          <a:p>
            <a:pPr lvl="1"/>
            <a:r>
              <a:rPr lang="en-US" dirty="0" err="1"/>
              <a:t>Aixs</a:t>
            </a:r>
            <a:r>
              <a:rPr lang="en-US" dirty="0"/>
              <a:t> may be scrolled, when new items are added or removed </a:t>
            </a:r>
          </a:p>
          <a:p>
            <a:pPr lvl="1"/>
            <a:endParaRPr lang="en-US" dirty="0"/>
          </a:p>
          <a:p>
            <a:r>
              <a:rPr lang="en-US" dirty="0"/>
              <a:t>Custom user interactions may be implemented by re-implementing event handlers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EA8D03E-ECA9-2844-BCDB-13D94FCA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2807845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Creating a Custom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It's as easy as deriving from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/>
              <a:t> </a:t>
            </a:r>
            <a:endParaRPr lang="en-US" b="1" dirty="0"/>
          </a:p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endParaRPr lang="en-US" dirty="0"/>
          </a:p>
          <a:p>
            <a:pPr fontAlgn="auto"/>
            <a:r>
              <a:rPr lang="en-US" dirty="0"/>
              <a:t>If you need custom Signal Slots 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urier New"/>
                <a:cs typeface="Courier New"/>
              </a:rPr>
              <a:t>Q_OBJECT</a:t>
            </a:r>
            <a:r>
              <a:rPr lang="en-US" dirty="0"/>
              <a:t> </a:t>
            </a:r>
          </a:p>
          <a:p>
            <a:r>
              <a:rPr lang="en-US" dirty="0"/>
              <a:t>Use layouts to arrange widgets inside, or paint the widget yourself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5763" y="1836170"/>
            <a:ext cx="8199753" cy="1171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explicit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CustomWidget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0,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                  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WindowFlags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flags = Qt::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WindowFlags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DA0DB5B-F553-744B-9D3F-47A6AD7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9599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31152"/>
              </p:ext>
            </p:extLst>
          </p:nvPr>
        </p:nvGraphicFramePr>
        <p:xfrm>
          <a:off x="423336" y="1024464"/>
          <a:ext cx="8246533" cy="27431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GraphicsView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Using </a:t>
                      </a:r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GraphicsView</a:t>
                      </a: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 Classes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Coordinate Systems and Transformations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Creating Custom Items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Widgets in a Scene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Effects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Performance Tuning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Charts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Chart Types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Using Qt Model Data in Charts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Dynamic Charts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User Interactions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Themes and Customization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FDD341E-D4CC-5143-9533-52B5E6D4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48026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Flags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Window-system properties for a window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*parent = Q_NULLPTR, </a:t>
            </a:r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WindowFlags</a:t>
            </a:r>
            <a:r>
              <a:rPr lang="en-US" dirty="0">
                <a:latin typeface="Courier New"/>
                <a:cs typeface="Courier New"/>
              </a:rPr>
              <a:t> f = </a:t>
            </a:r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WindowFlags</a:t>
            </a:r>
            <a:r>
              <a:rPr lang="en-US" dirty="0">
                <a:latin typeface="Courier New"/>
                <a:cs typeface="Courier New"/>
              </a:rPr>
              <a:t>())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setWindowFlags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WindowFlags</a:t>
            </a:r>
            <a:r>
              <a:rPr lang="en-US" dirty="0">
                <a:latin typeface="Courier New"/>
                <a:cs typeface="Courier New"/>
              </a:rPr>
              <a:t> flags);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FramelessWindowHint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Produces a borderless window</a:t>
            </a:r>
          </a:p>
          <a:p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WindowStaysOnTopHint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Window stays on top</a:t>
            </a:r>
          </a:p>
          <a:p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WindowStaysOnBottomHint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WindowTransparentForInput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Window is used only for output</a:t>
            </a:r>
          </a:p>
          <a:p>
            <a:r>
              <a:rPr lang="en-US" dirty="0" err="1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WindowDoesNotAcceptFocus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C7BED6C-57EB-F849-ABF6-78C6F7FD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61764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Base Class and Event Handlers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 not reinvent the wheel </a:t>
            </a:r>
          </a:p>
          <a:p>
            <a:r>
              <a:rPr lang="en-US" b="1" dirty="0"/>
              <a:t>Decide on a base class </a:t>
            </a:r>
            <a:endParaRPr lang="en-US" dirty="0"/>
          </a:p>
          <a:p>
            <a:pPr lvl="1"/>
            <a:r>
              <a:rPr lang="en-US" dirty="0"/>
              <a:t>Often </a:t>
            </a:r>
            <a:r>
              <a:rPr lang="en-US" dirty="0" err="1">
                <a:latin typeface="Courier New"/>
                <a:cs typeface="Courier New"/>
              </a:rPr>
              <a:t>QWdget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QFrame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b="1" dirty="0"/>
          </a:p>
          <a:p>
            <a:r>
              <a:rPr lang="en-US" b="1" dirty="0"/>
              <a:t>Overload needed event handlers </a:t>
            </a:r>
            <a:endParaRPr lang="en-US" dirty="0"/>
          </a:p>
          <a:p>
            <a:pPr lvl="1"/>
            <a:r>
              <a:rPr lang="en-US" dirty="0"/>
              <a:t>Often: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(),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mouseReleaseEvent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If widget accepts keyboard input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/>
              <a:t>If widget changes appearance on focus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(),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focusOutEvent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EF62125-1962-B54C-BB2C-2ABD0C37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30239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Drawing a Widget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Decide on composite or draw approach</a:t>
            </a:r>
          </a:p>
          <a:p>
            <a:pPr lvl="1"/>
            <a:r>
              <a:rPr lang="en-US" i="1" dirty="0"/>
              <a:t>If composite</a:t>
            </a:r>
            <a:r>
              <a:rPr lang="en-US" dirty="0"/>
              <a:t>: Use layouts to arrange other widgets</a:t>
            </a:r>
          </a:p>
          <a:p>
            <a:pPr lvl="1"/>
            <a:r>
              <a:rPr lang="en-US" i="1" dirty="0"/>
              <a:t>If draw</a:t>
            </a:r>
            <a:r>
              <a:rPr lang="en-US" dirty="0"/>
              <a:t>: implement paint event </a:t>
            </a:r>
          </a:p>
          <a:p>
            <a:r>
              <a:rPr lang="en-US" dirty="0"/>
              <a:t>Re-implement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for drawing </a:t>
            </a:r>
          </a:p>
          <a:p>
            <a:pPr lvl="1"/>
            <a:r>
              <a:rPr lang="en-US" dirty="0"/>
              <a:t>To draw widget's visual appearance</a:t>
            </a:r>
          </a:p>
          <a:p>
            <a:pPr lvl="1"/>
            <a:r>
              <a:rPr lang="en-US" dirty="0"/>
              <a:t>Drawing often depends on internal states </a:t>
            </a:r>
          </a:p>
          <a:p>
            <a:r>
              <a:rPr lang="en-US" b="1" dirty="0"/>
              <a:t>Decide which signals to emit</a:t>
            </a:r>
          </a:p>
          <a:p>
            <a:pPr lvl="1"/>
            <a:r>
              <a:rPr lang="en-US" dirty="0"/>
              <a:t>Usually from within event handlers</a:t>
            </a:r>
          </a:p>
          <a:p>
            <a:pPr lvl="1"/>
            <a:r>
              <a:rPr lang="en-US" dirty="0"/>
              <a:t>Especially </a:t>
            </a:r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or </a:t>
            </a:r>
            <a:r>
              <a:rPr lang="en-US" dirty="0" err="1">
                <a:latin typeface="Courier New"/>
                <a:cs typeface="Courier New"/>
              </a:rPr>
              <a:t>mouseDoubleClickEvent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/>
              <a:t>Decide carefully on types of signal parameters </a:t>
            </a:r>
            <a:endParaRPr lang="en-US" dirty="0"/>
          </a:p>
          <a:p>
            <a:pPr lvl="1"/>
            <a:r>
              <a:rPr lang="en-US" dirty="0"/>
              <a:t>General types increase reusability</a:t>
            </a:r>
          </a:p>
          <a:p>
            <a:pPr lvl="1"/>
            <a:r>
              <a:rPr lang="en-US" dirty="0"/>
              <a:t>Candidates are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&amp;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B90EEEF-B10F-424A-813C-16394E64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54072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Internal States and Sub-classing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Decide on publishing internal states</a:t>
            </a:r>
          </a:p>
          <a:p>
            <a:pPr lvl="1"/>
            <a:r>
              <a:rPr lang="en-US" dirty="0"/>
              <a:t>Which internal states should be made publically accessible? </a:t>
            </a:r>
          </a:p>
          <a:p>
            <a:pPr lvl="1"/>
            <a:r>
              <a:rPr lang="en-US" dirty="0"/>
              <a:t>Implement </a:t>
            </a:r>
            <a:r>
              <a:rPr lang="en-US" dirty="0" err="1"/>
              <a:t>accessor</a:t>
            </a:r>
            <a:r>
              <a:rPr lang="en-US" dirty="0"/>
              <a:t> methods </a:t>
            </a:r>
          </a:p>
          <a:p>
            <a:endParaRPr lang="en-US" b="1" dirty="0"/>
          </a:p>
          <a:p>
            <a:r>
              <a:rPr lang="en-US" b="1" dirty="0"/>
              <a:t>Decide which setter methods should be slots</a:t>
            </a:r>
          </a:p>
          <a:p>
            <a:pPr lvl="1"/>
            <a:r>
              <a:rPr lang="en-US" dirty="0"/>
              <a:t>Candidates are methods with integral or common parameters </a:t>
            </a:r>
          </a:p>
          <a:p>
            <a:endParaRPr lang="en-US" b="1" dirty="0"/>
          </a:p>
          <a:p>
            <a:r>
              <a:rPr lang="en-US" b="1" dirty="0"/>
              <a:t>Decide on allowing sub-classing</a:t>
            </a:r>
          </a:p>
          <a:p>
            <a:pPr lvl="1"/>
            <a:r>
              <a:rPr lang="en-US" dirty="0"/>
              <a:t>If yes </a:t>
            </a:r>
          </a:p>
          <a:p>
            <a:pPr lvl="2"/>
            <a:r>
              <a:rPr lang="en-US" dirty="0"/>
              <a:t>Decide which methods to make protected instead of private </a:t>
            </a:r>
          </a:p>
          <a:p>
            <a:pPr lvl="2"/>
            <a:r>
              <a:rPr lang="en-US" dirty="0"/>
              <a:t>Which methods to make virtual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ECB6BF1-8F20-2D43-9236-B9B3BC2AE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11838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Widget Constructor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Decide on parameters at construction time </a:t>
            </a:r>
            <a:endParaRPr lang="en-US" dirty="0"/>
          </a:p>
          <a:p>
            <a:pPr lvl="1"/>
            <a:r>
              <a:rPr lang="en-US" dirty="0"/>
              <a:t>Enrich the constructor as necessary </a:t>
            </a:r>
          </a:p>
          <a:p>
            <a:pPr lvl="1"/>
            <a:r>
              <a:rPr lang="en-US" dirty="0"/>
              <a:t>Or implement more than one constructor</a:t>
            </a:r>
          </a:p>
          <a:p>
            <a:pPr lvl="1"/>
            <a:r>
              <a:rPr lang="en-US" dirty="0"/>
              <a:t>If a parameter is needed for widget to work correctly </a:t>
            </a:r>
          </a:p>
          <a:p>
            <a:pPr lvl="2"/>
            <a:r>
              <a:rPr lang="en-US" dirty="0"/>
              <a:t>User should be forced to pass it in the constructor </a:t>
            </a:r>
          </a:p>
          <a:p>
            <a:pPr lvl="2"/>
            <a:endParaRPr lang="en-US" b="1" dirty="0"/>
          </a:p>
          <a:p>
            <a:r>
              <a:rPr lang="en-US" b="1" dirty="0"/>
              <a:t>Keep the Qt convention with: </a:t>
            </a:r>
            <a:endParaRPr lang="en-US" dirty="0"/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explicit </a:t>
            </a:r>
            <a:r>
              <a:rPr lang="en-US" dirty="0">
                <a:latin typeface="Courier New"/>
                <a:cs typeface="Courier New"/>
              </a:rPr>
              <a:t>Constructor(..., </a:t>
            </a:r>
            <a:r>
              <a:rPr lang="en-US" b="1" dirty="0">
                <a:latin typeface="Courier New"/>
                <a:cs typeface="Courier New"/>
              </a:rPr>
              <a:t>QWidget </a:t>
            </a:r>
            <a:r>
              <a:rPr lang="en-US" dirty="0">
                <a:latin typeface="Courier New"/>
                <a:cs typeface="Courier New"/>
              </a:rPr>
              <a:t>*parent = Q_NULLPTR,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Qt::</a:t>
            </a:r>
            <a:r>
              <a:rPr lang="en-US" dirty="0" err="1">
                <a:latin typeface="Courier New"/>
                <a:cs typeface="Courier New"/>
              </a:rPr>
              <a:t>WindowFlags</a:t>
            </a:r>
            <a:r>
              <a:rPr lang="en-US" dirty="0">
                <a:latin typeface="Courier New"/>
                <a:cs typeface="Courier New"/>
              </a:rPr>
              <a:t> flags)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D0A9665-074D-B646-BA82-6FED4049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69476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Widgets provide one option to implement user interfaces in Qt programs</a:t>
            </a:r>
          </a:p>
          <a:p>
            <a:endParaRPr lang="en-US" dirty="0"/>
          </a:p>
          <a:p>
            <a:r>
              <a:rPr lang="en-US" dirty="0"/>
              <a:t>Qt has a large selection of ready-made widgets</a:t>
            </a:r>
          </a:p>
          <a:p>
            <a:endParaRPr lang="en-US" dirty="0"/>
          </a:p>
          <a:p>
            <a:r>
              <a:rPr lang="en-US" dirty="0"/>
              <a:t>Ready-made widgets may be aggregated together to have more complicated custom widgets</a:t>
            </a:r>
          </a:p>
          <a:p>
            <a:endParaRPr lang="en-US" dirty="0"/>
          </a:p>
          <a:p>
            <a:r>
              <a:rPr lang="en-US" dirty="0"/>
              <a:t>Layout management takes care of positioning and resizing child widgets</a:t>
            </a:r>
          </a:p>
          <a:p>
            <a:pPr lvl="1"/>
            <a:r>
              <a:rPr lang="en-US" dirty="0"/>
              <a:t>Qt has layout widgets and layout manager classes</a:t>
            </a:r>
          </a:p>
          <a:p>
            <a:pPr lvl="1"/>
            <a:r>
              <a:rPr lang="en-US" dirty="0"/>
              <a:t>Horizontal and vertical size policies define, how child widgets size changes in the layout </a:t>
            </a:r>
          </a:p>
          <a:p>
            <a:endParaRPr lang="en-US" dirty="0"/>
          </a:p>
          <a:p>
            <a:r>
              <a:rPr lang="en-US" dirty="0"/>
              <a:t>Custom widgets can be done by re-implementing the 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method as well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62D8235-95F0-1C42-A7F8-83F958AD3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67587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File Chooser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reusable file chooser component </a:t>
            </a:r>
          </a:p>
          <a:p>
            <a:r>
              <a:rPr lang="en-US" dirty="0"/>
              <a:t>2 Modes </a:t>
            </a:r>
          </a:p>
          <a:p>
            <a:pPr lvl="1"/>
            <a:r>
              <a:rPr lang="en-US" dirty="0"/>
              <a:t>Choose File</a:t>
            </a:r>
          </a:p>
          <a:p>
            <a:pPr lvl="1"/>
            <a:r>
              <a:rPr lang="en-US" dirty="0"/>
              <a:t>Choose Directory </a:t>
            </a:r>
          </a:p>
          <a:p>
            <a:r>
              <a:rPr lang="en-US" i="1" dirty="0"/>
              <a:t>Think about the Custom Widget Guidelines! </a:t>
            </a:r>
            <a:endParaRPr lang="en-US" dirty="0"/>
          </a:p>
          <a:p>
            <a:r>
              <a:rPr lang="en-US" i="1" dirty="0"/>
              <a:t>Create a reusable API for a </a:t>
            </a:r>
            <a:r>
              <a:rPr lang="en-US" i="1" dirty="0" err="1"/>
              <a:t>FileChooser</a:t>
            </a:r>
            <a:r>
              <a:rPr lang="en-US" i="1" dirty="0"/>
              <a:t>?</a:t>
            </a:r>
          </a:p>
          <a:p>
            <a:endParaRPr lang="en-US" i="1" dirty="0"/>
          </a:p>
          <a:p>
            <a:r>
              <a:rPr lang="en-US" i="1" dirty="0"/>
              <a:t>After lab discuss your API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27" y="3438878"/>
            <a:ext cx="3274046" cy="534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lab-file-chooser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F110E9B-72A9-974F-82C5-291BB6FC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18250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Compass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a “compass widget” and let user... </a:t>
            </a:r>
          </a:p>
          <a:p>
            <a:pPr lvl="1"/>
            <a:r>
              <a:rPr lang="en-US" dirty="0"/>
              <a:t>Select a direction </a:t>
            </a:r>
          </a:p>
          <a:p>
            <a:pPr lvl="2"/>
            <a:r>
              <a:rPr lang="en-US" dirty="0"/>
              <a:t>north, west, south, east </a:t>
            </a:r>
          </a:p>
          <a:p>
            <a:pPr lvl="2"/>
            <a:r>
              <a:rPr lang="en-US" dirty="0"/>
              <a:t>And optionally none </a:t>
            </a:r>
          </a:p>
          <a:p>
            <a:endParaRPr lang="en-US" dirty="0"/>
          </a:p>
          <a:p>
            <a:r>
              <a:rPr lang="en-US" dirty="0"/>
              <a:t>Provide API to…</a:t>
            </a:r>
          </a:p>
          <a:p>
            <a:pPr lvl="1"/>
            <a:r>
              <a:rPr lang="en-US" dirty="0"/>
              <a:t>Change direction programmatically</a:t>
            </a:r>
          </a:p>
          <a:p>
            <a:pPr lvl="1"/>
            <a:r>
              <a:rPr lang="en-US" dirty="0"/>
              <a:t>Get informed when direction changes </a:t>
            </a:r>
          </a:p>
          <a:p>
            <a:endParaRPr lang="en-US" dirty="0"/>
          </a:p>
          <a:p>
            <a:r>
              <a:rPr lang="en-US" dirty="0"/>
              <a:t>Optional</a:t>
            </a:r>
          </a:p>
          <a:p>
            <a:pPr lvl="1"/>
            <a:r>
              <a:rPr lang="en-US" dirty="0"/>
              <a:t>Add direction None</a:t>
            </a:r>
          </a:p>
          <a:p>
            <a:pPr lvl="1"/>
            <a:r>
              <a:rPr lang="en-US" dirty="0"/>
              <a:t>Select direction with the keyboard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16" y="2671279"/>
            <a:ext cx="4533413" cy="1427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lab-compass-widget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AA14E4D-F13C-324A-9349-3CB7ED49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53028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 Machines and Animations</a:t>
            </a:r>
          </a:p>
        </p:txBody>
      </p:sp>
    </p:spTree>
    <p:extLst>
      <p:ext uri="{BB962C8B-B14F-4D97-AF65-F5344CB8AC3E}">
        <p14:creationId xmlns:p14="http://schemas.microsoft.com/office/powerpoint/2010/main" val="3550609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Animation Framework</a:t>
            </a:r>
          </a:p>
          <a:p>
            <a:pPr lvl="0"/>
            <a:r>
              <a:rPr lang="en-US" dirty="0"/>
              <a:t>Animation Groups</a:t>
            </a:r>
          </a:p>
          <a:p>
            <a:pPr lvl="0"/>
            <a:r>
              <a:rPr lang="en-US" dirty="0"/>
              <a:t>State Machines</a:t>
            </a:r>
          </a:p>
          <a:p>
            <a:pPr lvl="0"/>
            <a:r>
              <a:rPr lang="en-US" dirty="0"/>
              <a:t>State-Based User Interfaces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5BBB27C-2EFD-3A46-A149-EFFA5368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8310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GUI Options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377365"/>
              </p:ext>
            </p:extLst>
          </p:nvPr>
        </p:nvGraphicFramePr>
        <p:xfrm>
          <a:off x="237909" y="952993"/>
          <a:ext cx="8667988" cy="427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3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6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644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Open Sans Light"/>
                          <a:cs typeface="Open Sans Light"/>
                        </a:rPr>
                        <a:t>UI </a:t>
                      </a: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Open Sans Light"/>
                          <a:cs typeface="Open Sans Light"/>
                        </a:rPr>
                        <a:t>Typical Use Cases</a:t>
                      </a: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Open Sans Light"/>
                          <a:cs typeface="Open Sans Light"/>
                        </a:rPr>
                        <a:t>Features </a:t>
                      </a:r>
                    </a:p>
                  </a:txBody>
                  <a:tcPr marL="121920" marR="121920" marT="54864" marB="548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922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Open Sans Light"/>
                          <a:cs typeface="Open Sans Light"/>
                        </a:rPr>
                        <a:t>Widgets</a:t>
                      </a: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Desktop-like UIs</a:t>
                      </a:r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 with menus, toolbars, status bars, dialogs </a:t>
                      </a: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No</a:t>
                      </a:r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 GPU needed</a:t>
                      </a:r>
                    </a:p>
                    <a:p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Memory efficient </a:t>
                      </a:r>
                    </a:p>
                    <a:p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Custom styling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766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Open Sans Light"/>
                          <a:cs typeface="Open Sans Light"/>
                        </a:rPr>
                        <a:t>Graphics</a:t>
                      </a:r>
                      <a:r>
                        <a:rPr lang="en-US" sz="1800" b="0" i="0" baseline="0" dirty="0">
                          <a:latin typeface="Open Sans Light"/>
                          <a:cs typeface="Open Sans Light"/>
                        </a:rPr>
                        <a:t> View 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Mostly prior</a:t>
                      </a:r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 Qt5 for lightweight, rich </a:t>
                      </a:r>
                      <a:r>
                        <a:rPr lang="en-US" sz="1400" b="0" i="0" baseline="0" dirty="0" err="1">
                          <a:latin typeface="Open Sans Light"/>
                          <a:cs typeface="Open Sans Light"/>
                        </a:rPr>
                        <a:t>Uis</a:t>
                      </a:r>
                      <a:endParaRPr lang="en-US" sz="1400" b="0" i="0" baseline="0" dirty="0">
                        <a:latin typeface="Open Sans Light"/>
                        <a:cs typeface="Open Sans Light"/>
                      </a:endParaRPr>
                    </a:p>
                    <a:p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Memory</a:t>
                      </a:r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 efficient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Can handle thousands of UI items</a:t>
                      </a:r>
                    </a:p>
                    <a:p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No UI controls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01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Open Sans Light"/>
                          <a:cs typeface="Open Sans Light"/>
                        </a:rPr>
                        <a:t>3D</a:t>
                      </a: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3D UI, games,</a:t>
                      </a:r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 visualizations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3D</a:t>
                      </a:r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 engine, 3D data visualization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824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800" b="0" i="0" baseline="0" dirty="0">
                          <a:latin typeface="Open Sans Light"/>
                          <a:cs typeface="Open Sans Light"/>
                        </a:rPr>
                        <a:t> Quick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Rich UIs with fancy graphical effects, desktop, embedded, mobile</a:t>
                      </a: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Fluid user experience easy to achieve</a:t>
                      </a:r>
                    </a:p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Declarative</a:t>
                      </a:r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 programming</a:t>
                      </a:r>
                    </a:p>
                    <a:p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Rendering optimizations </a:t>
                      </a:r>
                    </a:p>
                    <a:p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Memory intensive </a:t>
                      </a:r>
                    </a:p>
                    <a:p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Multicore CPU and GPU beneficial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922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Open Sans Light"/>
                          <a:cs typeface="Open Sans Light"/>
                        </a:rPr>
                        <a:t>Web</a:t>
                      </a:r>
                      <a:r>
                        <a:rPr lang="en-US" sz="1800" b="0" i="0" baseline="0" dirty="0">
                          <a:latin typeface="Open Sans Light"/>
                          <a:cs typeface="Open Sans Light"/>
                        </a:rPr>
                        <a:t> Engine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Web-based UI, hybrid apps</a:t>
                      </a: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Open Sans Light"/>
                          <a:cs typeface="Open Sans Light"/>
                        </a:rPr>
                        <a:t>No need to learn</a:t>
                      </a:r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 C++ or QML</a:t>
                      </a:r>
                    </a:p>
                    <a:p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Existing web-based </a:t>
                      </a:r>
                      <a:r>
                        <a:rPr lang="en-US" sz="1400" b="0" i="0" baseline="0" dirty="0" err="1">
                          <a:latin typeface="Open Sans Light"/>
                          <a:cs typeface="Open Sans Light"/>
                        </a:rPr>
                        <a:t>Uis</a:t>
                      </a:r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 easy to use with Qt</a:t>
                      </a:r>
                    </a:p>
                    <a:p>
                      <a:r>
                        <a:rPr lang="en-US" sz="1400" b="0" i="0" baseline="0" dirty="0">
                          <a:latin typeface="Open Sans Light"/>
                          <a:cs typeface="Open Sans Light"/>
                        </a:rPr>
                        <a:t>Easy to expose Qt objects to JavaScript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07622A2-5534-904F-B6FE-FA524FA5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45130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</a:t>
            </a:r>
          </a:p>
          <a:p>
            <a:endParaRPr lang="en-US" dirty="0"/>
          </a:p>
          <a:p>
            <a:r>
              <a:rPr lang="en-US" dirty="0"/>
              <a:t>…how to implement state-based user interfaces</a:t>
            </a:r>
          </a:p>
          <a:p>
            <a:r>
              <a:rPr lang="en-US" dirty="0"/>
              <a:t>…how to animate widgets</a:t>
            </a:r>
          </a:p>
          <a:p>
            <a:r>
              <a:rPr lang="en-US" dirty="0"/>
              <a:t>…how to use states with animations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EF897C3-3B00-5C49-99DA-378CA8EF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85415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78" y="1218244"/>
            <a:ext cx="8263031" cy="3711362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8896D15-8FBC-8740-861A-A6F022B0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02765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86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Conceptually our state machine could be presented as shown below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State 1 is the initial state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the next few slides we will fill in the source code and run the application as a simple demo</a:t>
            </a:r>
          </a:p>
          <a:p>
            <a:pPr>
              <a:lnSpc>
                <a:spcPct val="90000"/>
              </a:lnSpc>
            </a:pPr>
            <a:r>
              <a:rPr lang="en-US" dirty="0"/>
              <a:t>Useful base class signals: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QAbstractState</a:t>
            </a:r>
            <a:r>
              <a:rPr lang="en-US" dirty="0">
                <a:latin typeface="Courier New" pitchFamily="49" charset="0"/>
              </a:rPr>
              <a:t>::entered()</a:t>
            </a:r>
            <a:r>
              <a:rPr lang="en-US" dirty="0"/>
              <a:t> and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QAbstractState</a:t>
            </a:r>
            <a:r>
              <a:rPr lang="en-US" dirty="0">
                <a:latin typeface="Courier New" pitchFamily="49" charset="0"/>
              </a:rPr>
              <a:t>::exited()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545410" y="3449975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s1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545410" y="3750272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237810" y="4469940"/>
            <a:ext cx="1079500" cy="660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s3</a:t>
            </a:r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4237810" y="4770242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946083" y="3449975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s2</a:t>
            </a:r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946083" y="3750272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969149" y="3090142"/>
            <a:ext cx="287337" cy="240771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1270774" y="3307100"/>
            <a:ext cx="288925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624909" y="3750272"/>
            <a:ext cx="4321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5288736" y="4050576"/>
            <a:ext cx="1584325" cy="4193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 flipV="1">
            <a:off x="2624909" y="4110110"/>
            <a:ext cx="1584325" cy="3598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631383" y="3449975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431608" y="4369402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1831158" y="4369402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77191E1E-2CCE-0E49-B325-09B13145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796807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517451"/>
          </a:xfrm>
        </p:spPr>
        <p:txBody>
          <a:bodyPr>
            <a:normAutofit/>
          </a:bodyPr>
          <a:lstStyle/>
          <a:p>
            <a:r>
              <a:rPr lang="en-US" dirty="0"/>
              <a:t>The initial application could be written as follows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4892" y="2053256"/>
            <a:ext cx="8280920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/>
            <a:r>
              <a:rPr lang="en-US" sz="1200" dirty="0" err="1"/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main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argc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 err="1">
                <a:solidFill>
                  <a:srgbClr val="000000"/>
                </a:solidFill>
              </a:rPr>
              <a:t>argv</a:t>
            </a:r>
            <a:r>
              <a:rPr lang="en-US" sz="1200" dirty="0">
                <a:solidFill>
                  <a:srgbClr val="000000"/>
                </a:solidFill>
              </a:rPr>
              <a:t>[])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QApplication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a(</a:t>
            </a:r>
            <a:r>
              <a:rPr lang="en-US" sz="1200" dirty="0" err="1">
                <a:solidFill>
                  <a:srgbClr val="000000"/>
                </a:solidFill>
              </a:rPr>
              <a:t>argc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argv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800080"/>
                </a:solidFill>
              </a:rPr>
              <a:t>    QWidget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window;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 err="1">
                <a:solidFill>
                  <a:srgbClr val="000000"/>
                </a:solidFill>
              </a:rPr>
              <a:t>window.</a:t>
            </a:r>
            <a:r>
              <a:rPr lang="en-US" sz="1200" dirty="0" err="1"/>
              <a:t>setFixedSize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200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200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button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2"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&amp;window);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 err="1">
                <a:solidFill>
                  <a:srgbClr val="000000"/>
                </a:solidFill>
              </a:rPr>
              <a:t>window.</a:t>
            </a:r>
            <a:r>
              <a:rPr lang="en-US" sz="1200" dirty="0" err="1"/>
              <a:t>show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/>
              <a:t>    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a.</a:t>
            </a:r>
            <a:r>
              <a:rPr lang="en-US" sz="1200" dirty="0" err="1"/>
              <a:t>exec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}</a:t>
            </a:r>
            <a:endParaRPr lang="fi-FI" sz="1200" dirty="0">
              <a:solidFill>
                <a:srgbClr val="80008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ex-state-machine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44" y="-17488"/>
            <a:ext cx="2983456" cy="3192488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A3ABCE0-FADB-9442-96AE-4F61CC29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15473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4294" y="1393640"/>
            <a:ext cx="8280920" cy="36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(&amp;window);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*s3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>
                <a:solidFill>
                  <a:srgbClr val="000000"/>
                </a:solidFill>
              </a:rPr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s2);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s2-&gt;</a:t>
            </a:r>
            <a:r>
              <a:rPr lang="en-US" sz="1200" dirty="0" err="1">
                <a:solidFill>
                  <a:srgbClr val="000000"/>
                </a:solidFill>
              </a:rPr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s3);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s3-&gt;</a:t>
            </a:r>
            <a:r>
              <a:rPr lang="en-US" sz="1200" dirty="0" err="1">
                <a:solidFill>
                  <a:srgbClr val="000000"/>
                </a:solidFill>
              </a:rPr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s1);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>
                <a:solidFill>
                  <a:srgbClr val="000000"/>
                </a:solidFill>
              </a:rPr>
              <a:t>addState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>
                <a:solidFill>
                  <a:srgbClr val="000000"/>
                </a:solidFill>
              </a:rPr>
              <a:t>addState</a:t>
            </a:r>
            <a:r>
              <a:rPr lang="en-US" sz="1200" dirty="0">
                <a:solidFill>
                  <a:srgbClr val="000000"/>
                </a:solidFill>
              </a:rPr>
              <a:t>(s2);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>
                <a:solidFill>
                  <a:srgbClr val="000000"/>
                </a:solidFill>
              </a:rPr>
              <a:t>addState</a:t>
            </a:r>
            <a:r>
              <a:rPr lang="en-US" sz="1200" dirty="0">
                <a:solidFill>
                  <a:srgbClr val="000000"/>
                </a:solidFill>
              </a:rPr>
              <a:t>(s3);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>
                <a:solidFill>
                  <a:srgbClr val="000000"/>
                </a:solidFill>
              </a:rPr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</a:rPr>
              <a:t>machine-&gt;start();</a:t>
            </a:r>
            <a:endParaRPr lang="fi-FI" sz="1200" dirty="0">
              <a:solidFill>
                <a:srgbClr val="800080"/>
              </a:solidFill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3514045-380C-B04A-A6CF-3039EA5E6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939037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 far our state machine does not perform any meaningful work</a:t>
            </a:r>
          </a:p>
          <a:p>
            <a:r>
              <a:rPr lang="en-US" dirty="0"/>
              <a:t>Typically such work means changing the properties of various </a:t>
            </a:r>
            <a:r>
              <a:rPr lang="en-US" dirty="0" err="1">
                <a:latin typeface="Courier New" pitchFamily="49" charset="0"/>
              </a:rPr>
              <a:t>QObjects</a:t>
            </a:r>
            <a:r>
              <a:rPr lang="en-US" dirty="0"/>
              <a:t> in the application</a:t>
            </a:r>
          </a:p>
          <a:p>
            <a:pPr lvl="1"/>
            <a:r>
              <a:rPr lang="en-US" dirty="0"/>
              <a:t>For example, the button’s text: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41338" lvl="2"/>
            <a:endParaRPr lang="en-US" sz="1600" dirty="0">
              <a:solidFill>
                <a:srgbClr val="333333"/>
              </a:solidFill>
            </a:endParaRPr>
          </a:p>
          <a:p>
            <a:pPr marL="541338" lvl="2"/>
            <a:r>
              <a:rPr lang="en-US" sz="1600" dirty="0">
                <a:solidFill>
                  <a:srgbClr val="333333"/>
                </a:solidFill>
              </a:rPr>
              <a:t>How would you make the button move to a different position each time the state changes?</a:t>
            </a:r>
          </a:p>
          <a:p>
            <a:pPr marL="541338" lvl="2"/>
            <a:r>
              <a:rPr lang="en-US" sz="1600" dirty="0">
                <a:solidFill>
                  <a:srgbClr val="333333"/>
                </a:solidFill>
              </a:rPr>
              <a:t>How about changing the window title to display the current state?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392" y="2345241"/>
            <a:ext cx="8148833" cy="813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>
                <a:solidFill>
                  <a:srgbClr val="000000"/>
                </a:solidFill>
              </a:rPr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"text"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2"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s2-&gt;</a:t>
            </a:r>
            <a:r>
              <a:rPr lang="en-US" sz="1200" dirty="0" err="1">
                <a:solidFill>
                  <a:srgbClr val="000000"/>
                </a:solidFill>
              </a:rPr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"text"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3"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s3-&gt;</a:t>
            </a:r>
            <a:r>
              <a:rPr lang="en-US" sz="1200" dirty="0" err="1">
                <a:solidFill>
                  <a:srgbClr val="000000"/>
                </a:solidFill>
              </a:rPr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"text"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endParaRPr lang="fi-FI" sz="1200" dirty="0">
              <a:solidFill>
                <a:srgbClr val="800080"/>
              </a:solidFill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16EDC8B-19BC-CD4A-B8C8-01377903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57153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States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Consider a situation where a common transition needs to be made regardless of the current state</a:t>
            </a:r>
          </a:p>
          <a:p>
            <a:pPr lvl="1"/>
            <a:r>
              <a:rPr lang="en-US" dirty="0"/>
              <a:t>E.g. switch to a final state when user clicks a quit button</a:t>
            </a:r>
          </a:p>
          <a:p>
            <a:endParaRPr lang="en-US" dirty="0"/>
          </a:p>
          <a:p>
            <a:r>
              <a:rPr lang="en-US" dirty="0"/>
              <a:t>The first solution: add a transition to the final state from each of the existing states (1-3 in our example)</a:t>
            </a:r>
          </a:p>
          <a:p>
            <a:pPr lvl="1"/>
            <a:r>
              <a:rPr lang="en-US" dirty="0"/>
              <a:t>Not very scalable – need to remember to add the same transition to each new state as well</a:t>
            </a:r>
          </a:p>
          <a:p>
            <a:endParaRPr lang="en-US" dirty="0"/>
          </a:p>
          <a:p>
            <a:r>
              <a:rPr lang="en-US" dirty="0"/>
              <a:t>The proper solution: group the states as children of a single top-level state</a:t>
            </a:r>
          </a:p>
          <a:p>
            <a:pPr lvl="1"/>
            <a:r>
              <a:rPr lang="en-US" dirty="0"/>
              <a:t>The parent state gets the transition to the final state</a:t>
            </a:r>
          </a:p>
          <a:p>
            <a:pPr lvl="1"/>
            <a:r>
              <a:rPr lang="en-US" dirty="0"/>
              <a:t>The transition is automatically inherited by the child states – also by new ones added later!</a:t>
            </a:r>
          </a:p>
          <a:p>
            <a:pPr lvl="2"/>
            <a:r>
              <a:rPr lang="en-US" dirty="0"/>
              <a:t>A child state can also override an inherited transition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9892529-DF8F-0E4E-BAB3-EDEED653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525458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Grouping</a:t>
            </a:r>
            <a:r>
              <a:rPr lang="fi-FI" dirty="0"/>
              <a:t> </a:t>
            </a:r>
            <a:r>
              <a:rPr lang="fi-FI" dirty="0" err="1"/>
              <a:t>States</a:t>
            </a:r>
            <a:endParaRPr lang="en-US" dirty="0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899094" y="1453840"/>
            <a:ext cx="7704138" cy="286808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1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lIns="90000" tIns="46800" rIns="90000" bIns="46800" anchorCtr="1"/>
          <a:lstStyle/>
          <a:p>
            <a:r>
              <a:rPr lang="fi-FI"/>
              <a:t>rootState</a:t>
            </a:r>
            <a:endParaRPr 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762696" y="2389144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s1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762696" y="2689441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55096" y="3409108"/>
            <a:ext cx="1079500" cy="660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s3</a:t>
            </a:r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4455096" y="3709411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7163369" y="2389144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s2</a:t>
            </a:r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7163369" y="2689441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1186435" y="2029311"/>
            <a:ext cx="287337" cy="240771"/>
          </a:xfrm>
          <a:prstGeom prst="ellipse">
            <a:avLst/>
          </a:prstGeom>
          <a:solidFill>
            <a:srgbClr val="000000"/>
          </a:solidFill>
          <a:ln w="9525" algn="ctr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1488060" y="2246269"/>
            <a:ext cx="288925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842195" y="2689441"/>
            <a:ext cx="4321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5506022" y="2989744"/>
            <a:ext cx="1584325" cy="4193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 flipV="1">
            <a:off x="2842197" y="3049279"/>
            <a:ext cx="1584325" cy="3598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3848669" y="2389142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5648894" y="3271529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48444" y="3271529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899094" y="1908924"/>
            <a:ext cx="7704138" cy="11907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467294" y="1174707"/>
            <a:ext cx="287338" cy="240771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768920" y="1391664"/>
            <a:ext cx="288925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4" name="Oval 21"/>
          <p:cNvSpPr>
            <a:spLocks noChangeArrowheads="1"/>
          </p:cNvSpPr>
          <p:nvPr/>
        </p:nvSpPr>
        <p:spPr bwMode="auto">
          <a:xfrm>
            <a:off x="2813619" y="4872258"/>
            <a:ext cx="215900" cy="17991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2742183" y="4812723"/>
            <a:ext cx="358775" cy="300302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3000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2913635" y="4392040"/>
            <a:ext cx="14287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986658" y="4411883"/>
            <a:ext cx="345705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quitButton.clicked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28" name="Footer Placeholder 1">
            <a:extLst>
              <a:ext uri="{FF2B5EF4-FFF2-40B4-BE49-F238E27FC236}">
                <a16:creationId xmlns:a16="http://schemas.microsoft.com/office/drawing/2014/main" id="{FC6D7E2F-20AE-8547-8DF0-CCB4FB64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29914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States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5" y="1191488"/>
            <a:ext cx="8120586" cy="3587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80008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80008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Notice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that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rootState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parent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80008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80008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*s3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QFinalState</a:t>
            </a:r>
            <a:r>
              <a:rPr lang="en-US" sz="1200" dirty="0">
                <a:solidFill>
                  <a:srgbClr val="80008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 err="1">
                <a:solidFill>
                  <a:srgbClr val="000000"/>
                </a:solidFill>
              </a:rPr>
              <a:t>finalState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QFinalState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Final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top-level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Root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entered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starts…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/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…and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entered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immediately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after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that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Only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top-level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are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added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machine</a:t>
            </a:r>
            <a:r>
              <a:rPr lang="en-US" sz="1200" dirty="0"/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finalState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transition,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other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transitions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were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quitButton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finalState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QObject</a:t>
            </a:r>
            <a:r>
              <a:rPr lang="en-US" sz="1200" dirty="0">
                <a:solidFill>
                  <a:srgbClr val="000000"/>
                </a:solidFill>
              </a:rPr>
              <a:t>::connect(machine,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finished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80"/>
                </a:solidFill>
              </a:rPr>
              <a:t>qApp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QApplication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>
                <a:solidFill>
                  <a:srgbClr val="800000"/>
                </a:solidFill>
              </a:rPr>
              <a:t>quit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endParaRPr lang="en-US" sz="1200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408D82-704B-234D-AD14-D7406DA2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78659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Framework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idea is to provide an easy and scalable way of creating animated and smooth GUIs</a:t>
            </a:r>
          </a:p>
          <a:p>
            <a:pPr lvl="1"/>
            <a:r>
              <a:rPr lang="en-US" dirty="0"/>
              <a:t>Hides the complexity of handling timers</a:t>
            </a:r>
          </a:p>
          <a:p>
            <a:pPr lvl="1"/>
            <a:r>
              <a:rPr lang="en-US" dirty="0"/>
              <a:t>Provides a set of pre-defined easing curves, custom curves can be provided by the developer as needed</a:t>
            </a:r>
          </a:p>
          <a:p>
            <a:r>
              <a:rPr lang="en-US" i="1" dirty="0"/>
              <a:t>Works by modifying the </a:t>
            </a:r>
            <a:r>
              <a:rPr lang="en-US" b="1" i="1" dirty="0"/>
              <a:t>properties</a:t>
            </a:r>
            <a:r>
              <a:rPr lang="en-US" i="1" dirty="0"/>
              <a:t> of the </a:t>
            </a:r>
            <a:r>
              <a:rPr lang="en-US" b="1" i="1" dirty="0" err="1">
                <a:latin typeface="Courier New" pitchFamily="49" charset="0"/>
              </a:rPr>
              <a:t>QObjects</a:t>
            </a:r>
            <a:r>
              <a:rPr lang="en-US" i="1" dirty="0"/>
              <a:t> being animated</a:t>
            </a:r>
          </a:p>
          <a:p>
            <a:endParaRPr lang="en-US" dirty="0"/>
          </a:p>
          <a:p>
            <a:r>
              <a:rPr lang="en-US" dirty="0"/>
              <a:t>Easy to use together with the State Machine Framework to provide animated transitions between states</a:t>
            </a:r>
          </a:p>
          <a:p>
            <a:r>
              <a:rPr lang="en-US" dirty="0"/>
              <a:t>Normally the animations have a finite duration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QTimeLine</a:t>
            </a:r>
            <a:r>
              <a:rPr lang="en-US" dirty="0"/>
              <a:t> used as a timer behind the scenes</a:t>
            </a:r>
          </a:p>
          <a:p>
            <a:pPr lvl="1"/>
            <a:r>
              <a:rPr lang="en-US" dirty="0"/>
              <a:t>Can be made to loop and run backwards</a:t>
            </a:r>
          </a:p>
          <a:p>
            <a:r>
              <a:rPr lang="en-US" dirty="0"/>
              <a:t>If duration is set to -1, the animation will run until explicitly stopped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C5A7C22-09B7-854F-A0E4-03E1A80D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8551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30311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Classes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3" y="1168270"/>
            <a:ext cx="8009589" cy="3752474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7EC5B00-DB59-FA49-8DDA-A6DDC4D8E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765426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Animating a Button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1844824"/>
            <a:ext cx="8070460" cy="2499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button(</a:t>
            </a:r>
            <a:r>
              <a:rPr lang="en-US" sz="1200" dirty="0">
                <a:solidFill>
                  <a:srgbClr val="008000"/>
                </a:solidFill>
              </a:rPr>
              <a:t>"Animated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Button"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button.</a:t>
            </a:r>
            <a:r>
              <a:rPr lang="en-US" sz="1200" dirty="0" err="1"/>
              <a:t>show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>
                <a:solidFill>
                  <a:srgbClr val="008000"/>
                </a:solidFill>
              </a:rPr>
              <a:t>// This is a main() function. That’s why we can allocate the animation in the stack</a:t>
            </a:r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animation(&amp;button,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setDuration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10000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setStartValue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setKeyValueAt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0.5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setEndValue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endParaRPr lang="en-US" sz="1200" dirty="0">
              <a:solidFill>
                <a:srgbClr val="800080"/>
              </a:solidFill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97B55EB-770D-704E-9608-2A31C847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90191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Groups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11903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Classes </a:t>
            </a:r>
            <a:r>
              <a:rPr lang="en-US" dirty="0" err="1">
                <a:latin typeface="Courier New" pitchFamily="49" charset="0"/>
              </a:rPr>
              <a:t>QSequentialAnimationGroup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</a:rPr>
              <a:t>QParalleAnimationGroup</a:t>
            </a:r>
            <a:r>
              <a:rPr lang="en-US" dirty="0"/>
              <a:t> can be used to run multiple animations in sequence or 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 animation group can be used wherever a ”normal” animation could – e.g. a group within a group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Enables building very complex animation sequences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2524161"/>
            <a:ext cx="8053751" cy="2689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animation3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animation4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QParallelAnimationGroup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*parallel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QParallelAnimationGroup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parallel-&gt;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animation2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parallel-&gt;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animation3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QSequentialAnimationGroup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QSequentialAnimationGroup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animation1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(parallel);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animation4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800080"/>
              </a:solidFill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5554B61-78F4-BF41-BD80-BA48DD07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753801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1885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Animation FW provides multiple pre-made easing curves for your convenience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Represented by the class </a:t>
            </a:r>
            <a:r>
              <a:rPr lang="en-US" dirty="0" err="1">
                <a:latin typeface="Courier New" pitchFamily="49" charset="0"/>
              </a:rPr>
              <a:t>QEasingCurve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Custom curves can made by the developer; see the class documentation for details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Typically used to control e.g. how the animation starts and/or finishes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QEasingCurve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OutBounce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QEasingCurve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InOutQuad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…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6302" y="3559343"/>
            <a:ext cx="8215669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animation(&amp;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setEasingCurve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QEasingCurve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/>
              <a:t>OutBounce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endParaRPr lang="en-US" sz="1200" dirty="0">
              <a:solidFill>
                <a:srgbClr val="800080"/>
              </a:solidFill>
            </a:endParaRPr>
          </a:p>
          <a:p>
            <a:endParaRPr lang="en-US" sz="1200" dirty="0">
              <a:solidFill>
                <a:srgbClr val="800080"/>
              </a:solidFill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AB07E86-FAA3-6C4F-A702-1FE7D9BD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176959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with a State Machine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mentioned before, the Animation FW can easily be made to work with the State Machine FW</a:t>
            </a:r>
          </a:p>
          <a:p>
            <a:endParaRPr lang="en-US" dirty="0"/>
          </a:p>
          <a:p>
            <a:r>
              <a:rPr lang="en-US" dirty="0"/>
              <a:t>Simply a matter of assigning one or more animations for each wanted state transition</a:t>
            </a:r>
          </a:p>
          <a:p>
            <a:pPr lvl="1"/>
            <a:r>
              <a:rPr lang="en-US" dirty="0"/>
              <a:t>Works the same way for both </a:t>
            </a:r>
            <a:r>
              <a:rPr lang="en-US" dirty="0" err="1">
                <a:latin typeface="Courier New" pitchFamily="49" charset="0"/>
              </a:rPr>
              <a:t>QSignalTransitions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</a:rPr>
              <a:t>QEventTransitions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In this case a property animation itself does not need a start or an end value</a:t>
            </a:r>
          </a:p>
          <a:p>
            <a:pPr lvl="1"/>
            <a:r>
              <a:rPr lang="en-US" dirty="0"/>
              <a:t>These come from the states in the state machine</a:t>
            </a:r>
          </a:p>
          <a:p>
            <a:pPr lvl="1"/>
            <a:r>
              <a:rPr lang="en-US" dirty="0"/>
              <a:t>Intermediate values can be set as before using the base class </a:t>
            </a:r>
            <a:r>
              <a:rPr lang="en-US" dirty="0" err="1">
                <a:latin typeface="Courier New" pitchFamily="49" charset="0"/>
              </a:rPr>
              <a:t>QVariantAnimation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setKeyValueAt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7815205-F779-6B40-8FF6-ED90CB8B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93184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Animations</a:t>
            </a:r>
            <a:r>
              <a:rPr lang="fi-FI" dirty="0"/>
              <a:t> with a State Machine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1343508"/>
            <a:ext cx="8087169" cy="3368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(s2);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/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s2-&gt;</a:t>
            </a:r>
            <a:r>
              <a:rPr lang="en-US" sz="1200" dirty="0" err="1"/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 err="1"/>
              <a:t>QSignalTransition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*t1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SIGNAL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()),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s2);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t1-&gt;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 err="1"/>
              <a:t>QSignalTransition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*t2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s2-&gt;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SIGNAL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()),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s1);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t2-&gt;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endParaRPr lang="en-US" sz="1200" dirty="0">
              <a:solidFill>
                <a:srgbClr val="800080"/>
              </a:solidFill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4779E66-D76E-C743-BDAB-22BB2EAE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03554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Animations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70215"/>
          </a:xfrm>
        </p:spPr>
        <p:txBody>
          <a:bodyPr/>
          <a:lstStyle/>
          <a:p>
            <a:r>
              <a:rPr lang="en-US" dirty="0"/>
              <a:t>If a specific animation is wanted regardless of the state transition, a default animation can be set</a:t>
            </a:r>
          </a:p>
          <a:p>
            <a:pPr lvl="1"/>
            <a:r>
              <a:rPr lang="en-US" dirty="0"/>
              <a:t>E.g. always animate ”</a:t>
            </a:r>
            <a:r>
              <a:rPr lang="en-US" dirty="0" err="1"/>
              <a:t>pos</a:t>
            </a:r>
            <a:r>
              <a:rPr lang="en-US" dirty="0"/>
              <a:t>” property if its value is different in the start and target states</a:t>
            </a:r>
          </a:p>
          <a:p>
            <a:endParaRPr lang="en-US" dirty="0"/>
          </a:p>
          <a:p>
            <a:r>
              <a:rPr lang="en-US" dirty="0"/>
              <a:t>Animations explicitly set on transitions will take precedence over any default animation for the given property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392" y="3212976"/>
            <a:ext cx="7998452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Created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earlier: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QState</a:t>
            </a:r>
            <a:r>
              <a:rPr lang="en-US" sz="1200" dirty="0">
                <a:solidFill>
                  <a:srgbClr val="008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s1,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s2;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QStateMachine</a:t>
            </a:r>
            <a:r>
              <a:rPr lang="en-US" sz="1200" dirty="0">
                <a:solidFill>
                  <a:srgbClr val="008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machine;</a:t>
            </a:r>
            <a:r>
              <a:rPr lang="en-US" sz="1200" dirty="0"/>
              <a:t> </a:t>
            </a:r>
          </a:p>
          <a:p>
            <a:r>
              <a:rPr lang="en-US" sz="1200" dirty="0"/>
              <a:t>s2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object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fooBar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2.0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s1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s2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s1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addDefaultAnimation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object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fooBar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  <a:endParaRPr lang="en-US" sz="1200" dirty="0">
              <a:solidFill>
                <a:srgbClr val="800080"/>
              </a:solidFill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65F58C3-13E5-8745-9777-3B6C5939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136467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trigger a transition in a Qt state machine?</a:t>
            </a:r>
          </a:p>
          <a:p>
            <a:r>
              <a:rPr lang="en-US" dirty="0"/>
              <a:t>What means state grouping?</a:t>
            </a:r>
          </a:p>
          <a:p>
            <a:r>
              <a:rPr lang="en-US" dirty="0"/>
              <a:t>Why state grouping can be beneficial?</a:t>
            </a:r>
          </a:p>
          <a:p>
            <a:r>
              <a:rPr lang="en-US" dirty="0"/>
              <a:t>How to group animations?</a:t>
            </a:r>
          </a:p>
          <a:p>
            <a:r>
              <a:rPr lang="en-US" dirty="0"/>
              <a:t>Why is it better to use a sequential animation rather than two animations, executed one after the other?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84221B7-D2E5-4E41-AA7F-63483960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80096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provides state machine and animation frameworks</a:t>
            </a:r>
          </a:p>
          <a:p>
            <a:endParaRPr lang="en-US" dirty="0"/>
          </a:p>
          <a:p>
            <a:r>
              <a:rPr lang="en-US" dirty="0"/>
              <a:t>State machines support all basic state machine concepts</a:t>
            </a:r>
          </a:p>
          <a:p>
            <a:pPr lvl="1"/>
            <a:r>
              <a:rPr lang="en-US" dirty="0"/>
              <a:t>States (initial, final, history), transitions, nested states</a:t>
            </a:r>
          </a:p>
          <a:p>
            <a:endParaRPr lang="en-US" dirty="0"/>
          </a:p>
          <a:p>
            <a:r>
              <a:rPr lang="en-US" dirty="0"/>
              <a:t>Animations can be implemented using a timer</a:t>
            </a:r>
          </a:p>
          <a:p>
            <a:pPr lvl="1"/>
            <a:r>
              <a:rPr lang="en-US" dirty="0"/>
              <a:t>Qt animation framework hides the timer management</a:t>
            </a:r>
          </a:p>
          <a:p>
            <a:endParaRPr lang="en-US" dirty="0"/>
          </a:p>
          <a:p>
            <a:r>
              <a:rPr lang="en-US" dirty="0"/>
              <a:t>Animations and state machines may be combined</a:t>
            </a:r>
          </a:p>
          <a:p>
            <a:pPr lvl="1"/>
            <a:r>
              <a:rPr lang="en-US" dirty="0"/>
              <a:t>Each state has different property values</a:t>
            </a:r>
          </a:p>
          <a:p>
            <a:pPr lvl="1"/>
            <a:r>
              <a:rPr lang="en-US" dirty="0"/>
              <a:t>Whenever a transition is triggered, changed property values are animated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B465AAF-AF2E-1C4F-B048-96F1E409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80096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Painting and Styling</a:t>
            </a:r>
          </a:p>
        </p:txBody>
      </p:sp>
    </p:spTree>
    <p:extLst>
      <p:ext uri="{BB962C8B-B14F-4D97-AF65-F5344CB8AC3E}">
        <p14:creationId xmlns:p14="http://schemas.microsoft.com/office/powerpoint/2010/main" val="78153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Widgets</a:t>
            </a:r>
          </a:p>
          <a:p>
            <a:r>
              <a:rPr lang="en-US" dirty="0"/>
              <a:t>Layout Management </a:t>
            </a:r>
          </a:p>
          <a:p>
            <a:r>
              <a:rPr lang="en-US" dirty="0"/>
              <a:t>Guidelines for Custom Widgets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02F962A-BD34-2E40-8C2B-FFD976B4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556875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on Widgets </a:t>
            </a:r>
          </a:p>
          <a:p>
            <a:r>
              <a:rPr lang="en-US" dirty="0"/>
              <a:t>Color Handling </a:t>
            </a:r>
          </a:p>
          <a:p>
            <a:r>
              <a:rPr lang="en-US" dirty="0"/>
              <a:t>Painting Operations </a:t>
            </a:r>
          </a:p>
          <a:p>
            <a:r>
              <a:rPr lang="en-US" dirty="0"/>
              <a:t>Styles and Style Sheets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A449889-7B57-B847-BA6E-26A00BE72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67113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</a:t>
            </a:r>
          </a:p>
          <a:p>
            <a:pPr lvl="1"/>
            <a:r>
              <a:rPr lang="en-US" dirty="0"/>
              <a:t>You paint with a painter on a paint device during a paint event </a:t>
            </a:r>
          </a:p>
          <a:p>
            <a:pPr lvl="1"/>
            <a:r>
              <a:rPr lang="en-US" dirty="0"/>
              <a:t>Qt widgets know how to paint themselves</a:t>
            </a:r>
          </a:p>
          <a:p>
            <a:pPr lvl="1"/>
            <a:r>
              <a:rPr lang="en-US" dirty="0"/>
              <a:t>Often widgets look like we want</a:t>
            </a:r>
          </a:p>
          <a:p>
            <a:pPr lvl="1"/>
            <a:r>
              <a:rPr lang="en-US" dirty="0"/>
              <a:t>Painting allows device independent 2D visualization</a:t>
            </a:r>
          </a:p>
          <a:p>
            <a:pPr lvl="1"/>
            <a:r>
              <a:rPr lang="en-US" dirty="0"/>
              <a:t>Allows to draw pie charts, line charts and many more </a:t>
            </a:r>
          </a:p>
          <a:p>
            <a:endParaRPr lang="en-US" dirty="0"/>
          </a:p>
          <a:p>
            <a:r>
              <a:rPr lang="en-US" dirty="0"/>
              <a:t>Style Sheets</a:t>
            </a:r>
          </a:p>
          <a:p>
            <a:pPr lvl="1"/>
            <a:r>
              <a:rPr lang="en-US" dirty="0"/>
              <a:t>Fine grained control over the look and feel</a:t>
            </a:r>
          </a:p>
          <a:p>
            <a:pPr lvl="1"/>
            <a:r>
              <a:rPr lang="en-US" dirty="0"/>
              <a:t>Easily applied using style sheets in CSS format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6F722BA-8A58-A049-BDD3-E1E5D19E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07867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Covers techniques for general 2D graphics and styling applications. </a:t>
            </a:r>
          </a:p>
          <a:p>
            <a:r>
              <a:rPr lang="en-US" b="1" dirty="0"/>
              <a:t>Painting</a:t>
            </a:r>
          </a:p>
          <a:p>
            <a:pPr lvl="1"/>
            <a:r>
              <a:rPr lang="en-US" dirty="0"/>
              <a:t>Painting infrastructure </a:t>
            </a:r>
          </a:p>
          <a:p>
            <a:pPr lvl="1"/>
            <a:r>
              <a:rPr lang="en-US" dirty="0"/>
              <a:t>Painting on widget </a:t>
            </a:r>
          </a:p>
          <a:p>
            <a:r>
              <a:rPr lang="en-US" b="1" dirty="0"/>
              <a:t>Color Handling</a:t>
            </a:r>
          </a:p>
          <a:p>
            <a:pPr lvl="1"/>
            <a:r>
              <a:rPr lang="en-US" dirty="0"/>
              <a:t>Define and use colors </a:t>
            </a:r>
          </a:p>
          <a:p>
            <a:pPr lvl="1"/>
            <a:r>
              <a:rPr lang="en-US" dirty="0"/>
              <a:t>Pens, Brushes, Palettes </a:t>
            </a:r>
          </a:p>
          <a:p>
            <a:r>
              <a:rPr lang="en-US" b="1" dirty="0"/>
              <a:t>Shapes</a:t>
            </a:r>
          </a:p>
          <a:p>
            <a:pPr lvl="1"/>
            <a:r>
              <a:rPr lang="en-US" dirty="0"/>
              <a:t>Drawing shapes </a:t>
            </a:r>
          </a:p>
          <a:p>
            <a:r>
              <a:rPr lang="en-US" b="1" dirty="0"/>
              <a:t>Transformation</a:t>
            </a:r>
          </a:p>
          <a:p>
            <a:pPr lvl="1"/>
            <a:r>
              <a:rPr lang="en-US" dirty="0"/>
              <a:t>2D transformations of a coordinate system </a:t>
            </a:r>
          </a:p>
          <a:p>
            <a:r>
              <a:rPr lang="en-US" b="1" dirty="0"/>
              <a:t>Style Sheets</a:t>
            </a:r>
          </a:p>
          <a:p>
            <a:pPr lvl="1"/>
            <a:r>
              <a:rPr lang="en-US" dirty="0"/>
              <a:t>How to make small customizations </a:t>
            </a:r>
          </a:p>
          <a:p>
            <a:pPr lvl="1"/>
            <a:r>
              <a:rPr lang="en-US" dirty="0"/>
              <a:t>How to apply a theme to a widget or application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BCA597-855D-EC45-95C9-1F78640B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96324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Painting 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422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Painting with </a:t>
            </a:r>
            <a:r>
              <a:rPr lang="en-US" dirty="0" err="1">
                <a:latin typeface="Open Sans Light"/>
                <a:cs typeface="Open Sans Light"/>
              </a:rPr>
              <a:t>QPainter</a:t>
            </a:r>
            <a:r>
              <a:rPr lang="en-US" dirty="0">
                <a:latin typeface="Open Sans Light"/>
                <a:cs typeface="Open Sans Light"/>
              </a:rPr>
              <a:t> </a:t>
            </a:r>
            <a:br>
              <a:rPr lang="en-US" dirty="0">
                <a:latin typeface="Open Sans Light"/>
                <a:cs typeface="Open Sans Light"/>
              </a:rPr>
            </a:b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GB" dirty="0"/>
              <a:t>Supports painting on any paint device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QPrinter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QPagedPaintDevice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QPdfWriter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QPixmap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QImage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QPicture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QOpenGLWidget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QOpenGLPaintDevice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QPaintDeviceWindow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dirty="0"/>
          </a:p>
          <a:p>
            <a:r>
              <a:rPr lang="en-US" dirty="0"/>
              <a:t>Provides drawing functions</a:t>
            </a:r>
          </a:p>
          <a:p>
            <a:pPr lvl="1"/>
            <a:r>
              <a:rPr lang="en-US" dirty="0"/>
              <a:t>Lines, shapes, text or </a:t>
            </a:r>
            <a:r>
              <a:rPr lang="en-US" dirty="0" err="1"/>
              <a:t>pixmaps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Controls</a:t>
            </a:r>
          </a:p>
          <a:p>
            <a:pPr lvl="1"/>
            <a:r>
              <a:rPr lang="en-US" dirty="0"/>
              <a:t>Rendering quality </a:t>
            </a:r>
          </a:p>
          <a:p>
            <a:pPr lvl="1"/>
            <a:r>
              <a:rPr lang="en-US" dirty="0"/>
              <a:t>Clipping</a:t>
            </a:r>
          </a:p>
          <a:p>
            <a:pPr lvl="1"/>
            <a:r>
              <a:rPr lang="en-US" dirty="0"/>
              <a:t>Composition modes </a:t>
            </a:r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DDF5169-80CE-C54D-BD81-A8E7618F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340892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 Engines and Paint Devices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Paint engine converts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primitives to device-specific functions and rasterizes pixels using graphics context functions or graphics pipeline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X11, Windows, OpenGL, Picture, SVG, Raster, Direct2D, Direct3D, </a:t>
            </a:r>
            <a:r>
              <a:rPr lang="en-US" dirty="0" err="1"/>
              <a:t>Pdf</a:t>
            </a:r>
            <a:r>
              <a:rPr lang="en-US" dirty="0"/>
              <a:t>, </a:t>
            </a:r>
            <a:r>
              <a:rPr lang="en-US" dirty="0" err="1"/>
              <a:t>OpenVG</a:t>
            </a:r>
            <a:r>
              <a:rPr lang="en-US" dirty="0"/>
              <a:t>, User, </a:t>
            </a:r>
            <a:r>
              <a:rPr lang="en-US" dirty="0" err="1"/>
              <a:t>MaxUser</a:t>
            </a: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 err="1">
                <a:latin typeface="Courier New"/>
                <a:cs typeface="Courier New"/>
              </a:rPr>
              <a:t>QBackingStore</a:t>
            </a:r>
            <a:r>
              <a:rPr lang="en-US" dirty="0"/>
              <a:t> provides a drawing area for raster painting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Automatically created for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, manually created for </a:t>
            </a:r>
            <a:r>
              <a:rPr lang="en-US" dirty="0" err="1">
                <a:latin typeface="Courier New"/>
                <a:cs typeface="Courier New"/>
              </a:rPr>
              <a:t>QWindow</a:t>
            </a:r>
            <a:endParaRPr lang="en-US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Drawing area is typically </a:t>
            </a:r>
            <a:r>
              <a:rPr lang="en-US" dirty="0" err="1">
                <a:latin typeface="Courier New"/>
                <a:cs typeface="Courier New"/>
              </a:rPr>
              <a:t>QImage</a:t>
            </a:r>
            <a:r>
              <a:rPr lang="en-US" dirty="0"/>
              <a:t>, often mapped to video memory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OpenGL painting is done using </a:t>
            </a:r>
            <a:r>
              <a:rPr lang="en-US" dirty="0" err="1">
                <a:latin typeface="Courier New"/>
                <a:cs typeface="Courier New"/>
              </a:rPr>
              <a:t>QOpenGLContext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1E3E511-9082-6746-9E07-8B662C0B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61771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 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Override 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QPaintEvent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QPaintEvent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*) {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   </a:t>
            </a:r>
            <a:r>
              <a:rPr lang="en-US" b="1" dirty="0" err="1">
                <a:latin typeface="Courier New"/>
                <a:cs typeface="Courier New"/>
              </a:rPr>
              <a:t>QPainter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(0,0,100,200); // </a:t>
            </a:r>
            <a:r>
              <a:rPr lang="en-US" dirty="0" err="1">
                <a:latin typeface="Courier New"/>
                <a:cs typeface="Courier New"/>
              </a:rPr>
              <a:t>x,y,w,h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/>
          </a:p>
          <a:p>
            <a:pPr fontAlgn="auto"/>
            <a:r>
              <a:rPr lang="en-US" dirty="0"/>
              <a:t>Schedule painting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update()</a:t>
            </a:r>
            <a:r>
              <a:rPr lang="en-US" dirty="0"/>
              <a:t>: schedules paint event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repaint()</a:t>
            </a:r>
            <a:r>
              <a:rPr lang="en-US" dirty="0"/>
              <a:t>: repaints directly </a:t>
            </a:r>
          </a:p>
          <a:p>
            <a:pPr fontAlgn="auto"/>
            <a:endParaRPr lang="en-US" dirty="0"/>
          </a:p>
          <a:p>
            <a:pPr fontAlgn="auto"/>
            <a:r>
              <a:rPr lang="en-US" dirty="0"/>
              <a:t>Qt handles double-buffering </a:t>
            </a:r>
          </a:p>
          <a:p>
            <a:endParaRPr lang="en-US" dirty="0"/>
          </a:p>
          <a:p>
            <a:r>
              <a:rPr lang="en-US" dirty="0"/>
              <a:t>To enable filling background: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(true)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98C4FB7-4643-4145-9B38-2F0E12A9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29729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 on Widgets and Windows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B209743-DD49-B148-8EAB-2006A2A6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3FE53-D52F-4043-B9E2-562C32D3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" y="820646"/>
            <a:ext cx="8370916" cy="43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QPainter</a:t>
            </a:r>
            <a:r>
              <a:rPr lang="en-US" dirty="0"/>
              <a:t> Paint Toolkit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543182" cy="3784985"/>
          </a:xfrm>
        </p:spPr>
        <p:txBody>
          <a:bodyPr/>
          <a:lstStyle/>
          <a:p>
            <a:r>
              <a:rPr lang="en-US" dirty="0"/>
              <a:t>Draw different shapes</a:t>
            </a:r>
          </a:p>
          <a:p>
            <a:pPr lvl="1"/>
            <a:r>
              <a:rPr lang="en-US" dirty="0"/>
              <a:t>Polygon, rectangle, ellipse, pie, line, arc, text</a:t>
            </a:r>
          </a:p>
          <a:p>
            <a:r>
              <a:rPr lang="en-US" dirty="0"/>
              <a:t>Specify pen width and style</a:t>
            </a:r>
          </a:p>
          <a:p>
            <a:pPr lvl="1"/>
            <a:r>
              <a:rPr lang="en-US" dirty="0"/>
              <a:t>Solid, dash (slow), dot, join style</a:t>
            </a:r>
          </a:p>
          <a:p>
            <a:r>
              <a:rPr lang="en-US" dirty="0"/>
              <a:t>Enable/disable antialiasing</a:t>
            </a:r>
          </a:p>
          <a:p>
            <a:pPr lvl="1"/>
            <a:r>
              <a:rPr lang="en-US" dirty="0"/>
              <a:t>Antialiasing is slow</a:t>
            </a:r>
          </a:p>
          <a:p>
            <a:r>
              <a:rPr lang="en-US" dirty="0"/>
              <a:t>Set brush</a:t>
            </a:r>
          </a:p>
          <a:p>
            <a:pPr lvl="1"/>
            <a:r>
              <a:rPr lang="en-US" dirty="0"/>
              <a:t>No brush, gradient color, texture</a:t>
            </a:r>
          </a:p>
          <a:p>
            <a:r>
              <a:rPr lang="en-US" dirty="0"/>
              <a:t>Use transformations</a:t>
            </a:r>
          </a:p>
          <a:p>
            <a:pPr lvl="1"/>
            <a:r>
              <a:rPr lang="en-US" dirty="0"/>
              <a:t>Translate, rotate (n x 90 degrees is fast), scale, shear</a:t>
            </a:r>
          </a:p>
          <a:p>
            <a:r>
              <a:rPr lang="en-US" dirty="0"/>
              <a:t>Save and restore drawing context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settings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23" y="1184822"/>
            <a:ext cx="1168400" cy="86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91" y="1392237"/>
            <a:ext cx="1117600" cy="39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991" y="1465838"/>
            <a:ext cx="12192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8" y="2051598"/>
            <a:ext cx="1206500" cy="885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885" y="2098101"/>
            <a:ext cx="1193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91" y="2937424"/>
            <a:ext cx="12827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322" y="4264245"/>
            <a:ext cx="3599392" cy="85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75C0BF2C-DC69-C64B-96B1-356A2659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6606731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 - Surface to Render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Controlled by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Origin: Top-Left</a:t>
            </a:r>
            <a:br>
              <a:rPr lang="en-US" dirty="0"/>
            </a:br>
            <a:r>
              <a:rPr lang="en-US" dirty="0"/>
              <a:t>• Rendering </a:t>
            </a:r>
          </a:p>
          <a:p>
            <a:pPr lvl="1"/>
            <a:r>
              <a:rPr lang="en-US" dirty="0"/>
              <a:t>Logical-mathematical</a:t>
            </a:r>
          </a:p>
          <a:p>
            <a:pPr lvl="1"/>
            <a:r>
              <a:rPr lang="en-US" dirty="0"/>
              <a:t>Aliased-right and below </a:t>
            </a:r>
          </a:p>
          <a:p>
            <a:pPr lvl="1"/>
            <a:r>
              <a:rPr lang="en-US" dirty="0"/>
              <a:t>Anti-aliased-smoothing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Rendering quality switch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setRenderHint</a:t>
            </a:r>
            <a:r>
              <a:rPr lang="en-US" dirty="0">
                <a:latin typeface="Courier New"/>
                <a:cs typeface="Courier New"/>
              </a:rPr>
              <a:t>()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coordinatesystem-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8" y="3083377"/>
            <a:ext cx="1117600" cy="1150257"/>
          </a:xfrm>
          <a:prstGeom prst="rect">
            <a:avLst/>
          </a:prstGeom>
        </p:spPr>
      </p:pic>
      <p:pic>
        <p:nvPicPr>
          <p:cNvPr id="7" name="Picture 6" descr="coordinatesystem-line-ra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3083377"/>
            <a:ext cx="1117600" cy="1150257"/>
          </a:xfrm>
          <a:prstGeom prst="rect">
            <a:avLst/>
          </a:prstGeom>
        </p:spPr>
      </p:pic>
      <p:pic>
        <p:nvPicPr>
          <p:cNvPr id="8" name="Picture 7" descr="coordinatesystem-line-antiali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57" y="3083377"/>
            <a:ext cx="1117600" cy="1150258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F9B028F-A731-FB40-B09C-4E5B520E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997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Common Widgets </a:t>
            </a:r>
            <a:endParaRPr lang="en-US" dirty="0"/>
          </a:p>
          <a:p>
            <a:pPr lvl="1"/>
            <a:r>
              <a:rPr lang="en-US" dirty="0"/>
              <a:t>Text widgets </a:t>
            </a:r>
          </a:p>
          <a:p>
            <a:pPr lvl="1"/>
            <a:r>
              <a:rPr lang="en-US" dirty="0"/>
              <a:t>Value based widgets </a:t>
            </a:r>
          </a:p>
          <a:p>
            <a:pPr lvl="1"/>
            <a:r>
              <a:rPr lang="en-US" dirty="0"/>
              <a:t>Organizer widgets</a:t>
            </a:r>
          </a:p>
          <a:p>
            <a:pPr lvl="1"/>
            <a:r>
              <a:rPr lang="en-US" dirty="0"/>
              <a:t>Item-based widgets </a:t>
            </a:r>
          </a:p>
          <a:p>
            <a:endParaRPr lang="en-US" b="1" dirty="0"/>
          </a:p>
          <a:p>
            <a:r>
              <a:rPr lang="en-US" b="1" dirty="0"/>
              <a:t>Layout Management</a:t>
            </a:r>
          </a:p>
          <a:p>
            <a:pPr lvl="1"/>
            <a:r>
              <a:rPr lang="en-US" dirty="0"/>
              <a:t>Geometry management </a:t>
            </a:r>
          </a:p>
          <a:p>
            <a:pPr lvl="1"/>
            <a:r>
              <a:rPr lang="en-US" dirty="0"/>
              <a:t>Advantages of layout managers </a:t>
            </a:r>
          </a:p>
          <a:p>
            <a:pPr lvl="1"/>
            <a:r>
              <a:rPr lang="en-US" dirty="0" err="1"/>
              <a:t>Qt's</a:t>
            </a:r>
            <a:r>
              <a:rPr lang="en-US" dirty="0"/>
              <a:t> layout managers</a:t>
            </a:r>
          </a:p>
          <a:p>
            <a:pPr lvl="1"/>
            <a:r>
              <a:rPr lang="en-US" dirty="0"/>
              <a:t>Size policies </a:t>
            </a:r>
          </a:p>
          <a:p>
            <a:endParaRPr lang="en-US" b="1" dirty="0"/>
          </a:p>
          <a:p>
            <a:r>
              <a:rPr lang="en-US" b="1" dirty="0"/>
              <a:t>Custom Widgets</a:t>
            </a:r>
          </a:p>
          <a:p>
            <a:pPr lvl="1"/>
            <a:r>
              <a:rPr lang="en-US" dirty="0"/>
              <a:t>Rules for creating own widgets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84FC938-1D34-9E45-82EF-816698F1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1156247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Helper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w,h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/>
              <a:t>scale, transpose </a:t>
            </a:r>
          </a:p>
          <a:p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x,y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 err="1">
                <a:latin typeface="Courier New"/>
                <a:cs typeface="Courier New"/>
              </a:rPr>
              <a:t>QLine</a:t>
            </a:r>
            <a:r>
              <a:rPr lang="en-US" dirty="0">
                <a:latin typeface="Courier New"/>
                <a:cs typeface="Courier New"/>
              </a:rPr>
              <a:t>(point1, point2) </a:t>
            </a:r>
          </a:p>
          <a:p>
            <a:pPr lvl="1"/>
            <a:r>
              <a:rPr lang="en-US" dirty="0"/>
              <a:t>translate, dx, </a:t>
            </a:r>
            <a:r>
              <a:rPr lang="en-US" dirty="0" err="1"/>
              <a:t>dy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QRect</a:t>
            </a:r>
            <a:r>
              <a:rPr lang="en-US" dirty="0">
                <a:latin typeface="Courier New"/>
                <a:cs typeface="Courier New"/>
              </a:rPr>
              <a:t>(point, size) </a:t>
            </a:r>
          </a:p>
          <a:p>
            <a:pPr lvl="1"/>
            <a:r>
              <a:rPr lang="en-US" dirty="0"/>
              <a:t>adjust, move</a:t>
            </a:r>
          </a:p>
          <a:p>
            <a:pPr lvl="1"/>
            <a:r>
              <a:rPr lang="en-US" dirty="0"/>
              <a:t>translate, scale, center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size(100,100);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QPoint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point(0,0);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QRect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(point, size);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rect.adjust</a:t>
            </a:r>
            <a:r>
              <a:rPr lang="en-US" dirty="0">
                <a:latin typeface="Courier New"/>
                <a:cs typeface="Courier New"/>
              </a:rPr>
              <a:t>(10,10,-10,-10);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QPoint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center = </a:t>
            </a:r>
            <a:r>
              <a:rPr lang="en-US" dirty="0" err="1">
                <a:latin typeface="Courier New"/>
                <a:cs typeface="Courier New"/>
              </a:rPr>
              <a:t>rect.center</a:t>
            </a:r>
            <a:r>
              <a:rPr lang="en-US" dirty="0">
                <a:latin typeface="Courier New"/>
                <a:cs typeface="Courier New"/>
              </a:rPr>
              <a:t>();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9" name="Picture 8" descr="qrect-coordin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4" y="1370837"/>
            <a:ext cx="4172044" cy="2523829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0C61523-1175-3C43-8459-009B5418A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331187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Color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72832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Values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/>
              <a:t>Using different color models: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(255,0,0) // RGB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fromHsv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h,s,v</a:t>
            </a:r>
            <a:r>
              <a:rPr lang="en-US" dirty="0">
                <a:latin typeface="Courier New"/>
                <a:cs typeface="Courier New"/>
              </a:rPr>
              <a:t>) // HSV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fromCmyk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c,m,y,k</a:t>
            </a:r>
            <a:r>
              <a:rPr lang="en-US" dirty="0">
                <a:latin typeface="Courier New"/>
                <a:cs typeface="Courier New"/>
              </a:rPr>
              <a:t>) // CMYK </a:t>
            </a:r>
          </a:p>
          <a:p>
            <a:r>
              <a:rPr lang="en-US" dirty="0"/>
              <a:t>Defining colors: </a:t>
            </a:r>
          </a:p>
          <a:p>
            <a:pPr lvl="1"/>
            <a:r>
              <a:rPr lang="en-US" b="1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(255,0,0); // red in RGB</a:t>
            </a:r>
          </a:p>
          <a:p>
            <a:pPr lvl="1"/>
            <a:r>
              <a:rPr lang="en-US" b="1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(255,0,0, 63); // red 25% opaque (75% transparent) </a:t>
            </a:r>
          </a:p>
          <a:p>
            <a:pPr lvl="1"/>
            <a:r>
              <a:rPr lang="en-US" b="1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("#FF0000"); // red in web-notation</a:t>
            </a:r>
          </a:p>
          <a:p>
            <a:pPr lvl="1"/>
            <a:r>
              <a:rPr lang="en-US" b="1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("red"); // by </a:t>
            </a:r>
            <a:r>
              <a:rPr lang="en-US" dirty="0" err="1">
                <a:latin typeface="Courier New"/>
                <a:cs typeface="Courier New"/>
              </a:rPr>
              <a:t>svg</a:t>
            </a:r>
            <a:r>
              <a:rPr lang="en-US" dirty="0">
                <a:latin typeface="Courier New"/>
                <a:cs typeface="Courier New"/>
              </a:rPr>
              <a:t>-name</a:t>
            </a:r>
          </a:p>
          <a:p>
            <a:pPr lvl="1"/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::red; // predefined </a:t>
            </a:r>
            <a:r>
              <a:rPr lang="en-US" b="1" dirty="0">
                <a:latin typeface="Courier New"/>
                <a:cs typeface="Courier New"/>
              </a:rPr>
              <a:t>Qt </a:t>
            </a:r>
            <a:r>
              <a:rPr lang="en-US" dirty="0">
                <a:latin typeface="Courier New"/>
                <a:cs typeface="Courier New"/>
              </a:rPr>
              <a:t>global colors </a:t>
            </a:r>
          </a:p>
          <a:p>
            <a:r>
              <a:rPr lang="en-US" dirty="0"/>
              <a:t>Many powerful helpers for manipulating colors</a:t>
            </a:r>
          </a:p>
          <a:p>
            <a:pPr lvl="1"/>
            <a:r>
              <a:rPr lang="en-US" b="1" dirty="0" err="1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("black").lighter(150); // a shade of gray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 always refers to device color space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8C99E60-A385-0349-A26C-74D95A4E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3052468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Lines and Outlines with </a:t>
            </a:r>
            <a:r>
              <a:rPr lang="en-US" dirty="0" err="1"/>
              <a:t>QPen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 pen (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/>
              <a:t>) consists of: </a:t>
            </a:r>
          </a:p>
          <a:p>
            <a:pPr lvl="1"/>
            <a:r>
              <a:rPr lang="en-US" b="1" dirty="0"/>
              <a:t>A color or brush </a:t>
            </a:r>
            <a:endParaRPr lang="en-US" dirty="0"/>
          </a:p>
          <a:p>
            <a:pPr lvl="1"/>
            <a:r>
              <a:rPr lang="en-US" b="1" dirty="0"/>
              <a:t>A width</a:t>
            </a:r>
          </a:p>
          <a:p>
            <a:pPr lvl="1"/>
            <a:r>
              <a:rPr lang="en-US" b="1" dirty="0"/>
              <a:t>A style </a:t>
            </a:r>
            <a:r>
              <a:rPr lang="en-US" dirty="0"/>
              <a:t>(e.g. </a:t>
            </a:r>
            <a:r>
              <a:rPr lang="en-US" dirty="0" err="1">
                <a:latin typeface="Courier New"/>
                <a:cs typeface="Courier New"/>
              </a:rPr>
              <a:t>NoPen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SolidLine</a:t>
            </a:r>
            <a:r>
              <a:rPr lang="en-US" dirty="0"/>
              <a:t>) </a:t>
            </a:r>
          </a:p>
          <a:p>
            <a:pPr lvl="1"/>
            <a:r>
              <a:rPr lang="en-US" b="1" dirty="0"/>
              <a:t>A cap style </a:t>
            </a:r>
            <a:r>
              <a:rPr lang="en-US" dirty="0"/>
              <a:t>(i.e. line endings)</a:t>
            </a:r>
          </a:p>
          <a:p>
            <a:pPr lvl="1"/>
            <a:r>
              <a:rPr lang="en-US" b="1" dirty="0"/>
              <a:t>A join style </a:t>
            </a:r>
            <a:r>
              <a:rPr lang="en-US" dirty="0"/>
              <a:t>(connection of lines) </a:t>
            </a:r>
          </a:p>
          <a:p>
            <a:r>
              <a:rPr lang="en-US" dirty="0"/>
              <a:t>Activate 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QPainter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QPen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 = </a:t>
            </a:r>
            <a:r>
              <a:rPr lang="en-US" dirty="0" err="1">
                <a:latin typeface="Courier New"/>
                <a:cs typeface="Courier New"/>
              </a:rPr>
              <a:t>painter.pen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pen.setBrush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pen.setWidth</a:t>
            </a:r>
            <a:r>
              <a:rPr lang="en-US" dirty="0">
                <a:latin typeface="Courier New"/>
                <a:cs typeface="Courier New"/>
              </a:rPr>
              <a:t>(3);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(pen);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draw a rectangle with 3 pixel width red outline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(0,0,100,100);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8F4F63E-7346-204D-8A34-BAB2EF31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232951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Outline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Rule: The outline equals the size plus half the pen width on each side. </a:t>
            </a:r>
          </a:p>
          <a:p>
            <a:endParaRPr lang="en-US" dirty="0"/>
          </a:p>
          <a:p>
            <a:r>
              <a:rPr lang="en-US" dirty="0"/>
              <a:t>For a pen of width 1: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QPen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::red, 1); // width = 1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float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pen.widthF</a:t>
            </a:r>
            <a:r>
              <a:rPr lang="en-US" dirty="0">
                <a:latin typeface="Courier New"/>
                <a:cs typeface="Courier New"/>
              </a:rPr>
              <a:t>()/2; // half-pen width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QRectF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(x, y, width, height);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QRectF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outline = </a:t>
            </a:r>
            <a:r>
              <a:rPr lang="en-US" dirty="0" err="1">
                <a:latin typeface="Courier New"/>
                <a:cs typeface="Courier New"/>
              </a:rPr>
              <a:t>rect.adjusted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i="1" dirty="0"/>
              <a:t>Due to integer rounding on a non-</a:t>
            </a:r>
            <a:r>
              <a:rPr lang="en-US" i="1" dirty="0" err="1"/>
              <a:t>antialiased</a:t>
            </a:r>
            <a:r>
              <a:rPr lang="en-US" i="1" dirty="0"/>
              <a:t> grid, the outline is shifted by 0.5 pixel towards the bottom right. 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rectoutline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6BDCFA7-E45A-E74A-B7AB-BDE49EFC1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890009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Shapes with </a:t>
            </a:r>
            <a:r>
              <a:rPr lang="en-US" dirty="0" err="1"/>
              <a:t>QBrush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/>
              <a:t> defines fill pattern of shapes </a:t>
            </a:r>
          </a:p>
          <a:p>
            <a:r>
              <a:rPr lang="en-US" dirty="0"/>
              <a:t>Brush configuration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(color)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BrushStyle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NoBrush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SolidPattern</a:t>
            </a:r>
            <a:r>
              <a:rPr lang="en-US" dirty="0">
                <a:latin typeface="Courier New"/>
                <a:cs typeface="Courier New"/>
              </a:rPr>
              <a:t>,…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(gradient) // </a:t>
            </a:r>
            <a:r>
              <a:rPr lang="en-US" dirty="0" err="1">
                <a:latin typeface="Courier New"/>
                <a:cs typeface="Courier New"/>
              </a:rPr>
              <a:t>QGradient's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setTexture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endParaRPr lang="en-US" dirty="0"/>
          </a:p>
          <a:p>
            <a:r>
              <a:rPr lang="en-US" dirty="0"/>
              <a:t>Brush with solid red fill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::yellow,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SolidPattern</a:t>
            </a:r>
            <a:r>
              <a:rPr lang="en-US" dirty="0">
                <a:latin typeface="Courier New"/>
                <a:cs typeface="Courier New"/>
              </a:rPr>
              <a:t>));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</p:txBody>
      </p:sp>
      <p:pic>
        <p:nvPicPr>
          <p:cNvPr id="4" name="Picture 3" descr="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370838"/>
            <a:ext cx="1117600" cy="113030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77158CE-85DE-7F43-9E4B-FA7E26E0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963330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Gradient Fills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Gradients used with </a:t>
            </a:r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Gradient types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QLinearGradient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QConicalGradient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QRadialGradient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/>
              <a:t>Gradient from P1(0,0) to P2(100,100)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QLinearGradient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gradient(0, 0, 100, 100);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position, color: position from 0..1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(0.5,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::green);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(1,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::blue);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(gradient);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draws rectangle, filled with brush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 0, 100, 100 ); </a:t>
            </a:r>
          </a:p>
          <a:p>
            <a:endParaRPr lang="en-US" dirty="0"/>
          </a:p>
        </p:txBody>
      </p:sp>
      <p:pic>
        <p:nvPicPr>
          <p:cNvPr id="7" name="Picture 6" descr="gradi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17" y="1370838"/>
            <a:ext cx="1000809" cy="304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ex-gradients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38B7694-12F6-6D48-AB61-EADA48E3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0917982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 on 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to set a brush on a pen</a:t>
            </a:r>
          </a:p>
          <a:p>
            <a:r>
              <a:rPr lang="en-US" dirty="0"/>
              <a:t>Strokes generated will be filled with the brush </a:t>
            </a:r>
          </a:p>
          <a:p>
            <a:endParaRPr lang="en-US" dirty="0"/>
          </a:p>
        </p:txBody>
      </p:sp>
      <p:pic>
        <p:nvPicPr>
          <p:cNvPr id="4" name="Picture 3" descr="pen-with-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" y="2635250"/>
            <a:ext cx="4978238" cy="1313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ex-pen-with-brush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405B36-6F5D-DE4F-8DFF-9181862C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772588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Values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Supported color spaces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(255,0,0) // RGB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fromHsv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h,s,v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// HSV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fromCmyk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c,m,y,k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// CMYK</a:t>
            </a:r>
            <a:endParaRPr lang="en-US" dirty="0"/>
          </a:p>
          <a:p>
            <a:r>
              <a:rPr lang="en-US" dirty="0"/>
              <a:t>Defining Colors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(255,0,0); // red in RGB</a:t>
            </a:r>
          </a:p>
          <a:p>
            <a:pPr lvl="1"/>
            <a:r>
              <a:rPr lang="es-E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(255,0,0, 127); // red 50% </a:t>
            </a:r>
            <a:r>
              <a:rPr lang="es-ES" dirty="0" err="1">
                <a:latin typeface="Courier New" pitchFamily="49" charset="0"/>
                <a:cs typeface="Courier New" pitchFamily="49" charset="0"/>
              </a:rPr>
              <a:t>transparent</a:t>
            </a:r>
            <a:endParaRPr lang="es-E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("#FF0000"); // red in web-notation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("red"); //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svg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-name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Qt::red; // predefined Qt global colors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 powerful for manipulating colors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("red")::lighter(150); // defines 50% brighter red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ex-alpha-blending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1347935-BDC2-8C4A-9854-914427728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92984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Themes and Palettes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support widgets color theming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(blue) </a:t>
            </a:r>
            <a:r>
              <a:rPr lang="en-US" dirty="0"/>
              <a:t>not recommended </a:t>
            </a:r>
          </a:p>
          <a:p>
            <a:pPr lvl="1"/>
            <a:r>
              <a:rPr lang="en-US" dirty="0"/>
              <a:t>Colors need to be managed </a:t>
            </a:r>
          </a:p>
          <a:p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/>
              <a:t> manages colors </a:t>
            </a:r>
          </a:p>
          <a:p>
            <a:r>
              <a:rPr lang="en-US" dirty="0"/>
              <a:t>Consist of color groups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enum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ColorGroup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Resemble widget states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::Active</a:t>
            </a:r>
          </a:p>
          <a:p>
            <a:pPr lvl="3"/>
            <a:r>
              <a:rPr lang="en-US" dirty="0"/>
              <a:t>Used for window with keyboard focus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::Inactive </a:t>
            </a:r>
          </a:p>
          <a:p>
            <a:pPr lvl="3"/>
            <a:r>
              <a:rPr lang="en-US" dirty="0"/>
              <a:t>Used for other windows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::Disabled</a:t>
            </a:r>
          </a:p>
          <a:p>
            <a:pPr lvl="3"/>
            <a:r>
              <a:rPr lang="en-US" dirty="0"/>
              <a:t>Used for disabled widgets </a:t>
            </a:r>
          </a:p>
          <a:p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60A2073-E461-7D4B-9131-E86D0846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75842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Qt’s</a:t>
            </a:r>
            <a:r>
              <a:rPr lang="en-US" dirty="0"/>
              <a:t> Widget Model - </a:t>
            </a:r>
            <a:r>
              <a:rPr lang="en-US" dirty="0" err="1"/>
              <a:t>QWidget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Derived from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Adds visual representation </a:t>
            </a:r>
          </a:p>
          <a:p>
            <a:endParaRPr lang="en-US" b="1" dirty="0"/>
          </a:p>
          <a:p>
            <a:r>
              <a:rPr lang="en-US" b="1" dirty="0"/>
              <a:t>Base of user interface objects 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Receives events </a:t>
            </a:r>
            <a:endParaRPr lang="en-US" dirty="0"/>
          </a:p>
          <a:p>
            <a:pPr lvl="1"/>
            <a:r>
              <a:rPr lang="en-US" dirty="0"/>
              <a:t>e.g. mouse, keyboard events </a:t>
            </a:r>
          </a:p>
          <a:p>
            <a:endParaRPr lang="en-US" b="1" dirty="0"/>
          </a:p>
          <a:p>
            <a:r>
              <a:rPr lang="en-US" b="1" dirty="0"/>
              <a:t>Paints itself on screen </a:t>
            </a:r>
            <a:endParaRPr lang="en-US" dirty="0"/>
          </a:p>
          <a:p>
            <a:pPr lvl="1"/>
            <a:r>
              <a:rPr lang="en-US" dirty="0"/>
              <a:t>Using styles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85" y="737332"/>
            <a:ext cx="4331365" cy="4461514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5504B10-88DE-CF49-9B04-D853776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0933257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Groups and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 group consists of color roles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enum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ColorRole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Defines symbolic color roles used in UI 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pal = widget-&gt;palette();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QColor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color(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pal.setColor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::Active, 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color);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for all group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pal.setBrush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widget-&gt;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(pal); </a:t>
            </a:r>
          </a:p>
          <a:p>
            <a:r>
              <a:rPr lang="en-US" dirty="0" err="1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Sets application wide default palette </a:t>
            </a:r>
          </a:p>
          <a:p>
            <a:endParaRPr lang="en-US" dirty="0"/>
          </a:p>
        </p:txBody>
      </p:sp>
      <p:pic>
        <p:nvPicPr>
          <p:cNvPr id="4" name="Picture 3" descr="pal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1" y="1748876"/>
            <a:ext cx="4785481" cy="128889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34F1E9B-DE09-B84F-AD01-F62A506A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0448867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>
                <a:solidFill>
                  <a:srgbClr val="FFFFFF"/>
                </a:solidFill>
              </a:rPr>
              <a:t>Painting Operations</a:t>
            </a:r>
            <a:br>
              <a:rPr lang="en-US" kern="1800" dirty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86742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Figures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Painter configuration </a:t>
            </a:r>
          </a:p>
          <a:p>
            <a:pPr lvl="1"/>
            <a:r>
              <a:rPr lang="en-US" dirty="0"/>
              <a:t>Pen width: 2</a:t>
            </a:r>
          </a:p>
          <a:p>
            <a:pPr lvl="1"/>
            <a:r>
              <a:rPr lang="en-US" dirty="0"/>
              <a:t>Pen color: red</a:t>
            </a:r>
          </a:p>
          <a:p>
            <a:pPr lvl="1"/>
            <a:r>
              <a:rPr lang="en-US" dirty="0"/>
              <a:t>Font size:10</a:t>
            </a:r>
          </a:p>
          <a:p>
            <a:pPr lvl="1"/>
            <a:r>
              <a:rPr lang="en-US" dirty="0"/>
              <a:t>Brush color: yellow </a:t>
            </a:r>
          </a:p>
          <a:p>
            <a:pPr lvl="1"/>
            <a:r>
              <a:rPr lang="en-US" dirty="0"/>
              <a:t>Brush style: solid 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30" y="999067"/>
            <a:ext cx="4808265" cy="3471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ex-figures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1E629A4-9529-5642-94E4-16A8B0E7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9853116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Text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flags, text)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QPainter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AlignCenter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"));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painter.drawStaticText</a:t>
            </a:r>
            <a:r>
              <a:rPr lang="en-US" dirty="0">
                <a:latin typeface="Courier New"/>
                <a:cs typeface="Courier New"/>
              </a:rPr>
              <a:t>(left, top, </a:t>
            </a:r>
            <a:r>
              <a:rPr lang="en-US" dirty="0" err="1">
                <a:latin typeface="Courier New"/>
                <a:cs typeface="Courier New"/>
              </a:rPr>
              <a:t>staticText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QFontMetrics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Calculate size of strings 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QFont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font("times", 24);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QFontMetrics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fm</a:t>
            </a:r>
            <a:r>
              <a:rPr lang="en-US" dirty="0">
                <a:latin typeface="Courier New"/>
                <a:cs typeface="Courier New"/>
              </a:rPr>
              <a:t>(font);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pixelsWide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fm.width</a:t>
            </a:r>
            <a:r>
              <a:rPr lang="en-US" dirty="0">
                <a:latin typeface="Courier New"/>
                <a:cs typeface="Courier New"/>
              </a:rPr>
              <a:t>("Width of this text?");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pixelsHeight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fm.height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/>
          </a:p>
        </p:txBody>
      </p:sp>
      <p:pic>
        <p:nvPicPr>
          <p:cNvPr id="4" name="Picture 3" descr="draw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91" y="1192563"/>
            <a:ext cx="1193800" cy="97790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3624CC7-B542-464B-AA21-AB235B33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093173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Manipulating the coordinate system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translate(</a:t>
            </a:r>
            <a:r>
              <a:rPr lang="en-US" dirty="0" err="1">
                <a:latin typeface="Courier New"/>
                <a:cs typeface="Courier New"/>
              </a:rPr>
              <a:t>x,y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scale(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rotate(a)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shear(</a:t>
            </a:r>
            <a:r>
              <a:rPr lang="en-US" dirty="0" err="1">
                <a:latin typeface="Courier New"/>
                <a:cs typeface="Courier New"/>
              </a:rPr>
              <a:t>sh,sv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reset() </a:t>
            </a:r>
          </a:p>
          <a:p>
            <a:endParaRPr lang="en-US" dirty="0"/>
          </a:p>
        </p:txBody>
      </p:sp>
      <p:pic>
        <p:nvPicPr>
          <p:cNvPr id="10" name="Picture 9" descr="trans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12" y="770090"/>
            <a:ext cx="2963333" cy="43857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ex-transform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9B11156-A654-7342-A66F-5619F2B2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8755812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and Center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scale(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/>
              <a:t>Scales around </a:t>
            </a:r>
            <a:r>
              <a:rPr lang="en-US" dirty="0" err="1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(0,0) </a:t>
            </a:r>
          </a:p>
          <a:p>
            <a:r>
              <a:rPr lang="en-US" dirty="0"/>
              <a:t>Same applies to all transform operations</a:t>
            </a:r>
          </a:p>
          <a:p>
            <a:r>
              <a:rPr lang="en-US" dirty="0"/>
              <a:t>Scale around center?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draw center-scaled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</a:p>
          <a:p>
            <a:endParaRPr lang="en-US" dirty="0"/>
          </a:p>
        </p:txBody>
      </p:sp>
      <p:pic>
        <p:nvPicPr>
          <p:cNvPr id="11" name="Picture 10" descr="scale-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83" y="1473200"/>
            <a:ext cx="1816100" cy="187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ex-transform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F8F3B80-FEB4-4149-8462-361905B6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1446454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 Path - </a:t>
            </a:r>
            <a:r>
              <a:rPr lang="en-US" dirty="0" err="1"/>
              <a:t>QPainterPath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for painting operations </a:t>
            </a:r>
          </a:p>
          <a:p>
            <a:r>
              <a:rPr lang="en-US" dirty="0"/>
              <a:t>Enables reuse of shapes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QPainterPath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path;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path.addRect</a:t>
            </a:r>
            <a:r>
              <a:rPr lang="en-US" dirty="0">
                <a:latin typeface="Courier New"/>
                <a:cs typeface="Courier New"/>
              </a:rPr>
              <a:t>(20, 20, 60, 60);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path.moveTo</a:t>
            </a:r>
            <a:r>
              <a:rPr lang="en-US" dirty="0">
                <a:latin typeface="Courier New"/>
                <a:cs typeface="Courier New"/>
              </a:rPr>
              <a:t>(0, 0);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(99, 0, 50, 50, 99, 99);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(0, 99, 50, 50, 0, 0);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painter.drawPath</a:t>
            </a:r>
            <a:r>
              <a:rPr lang="en-US" dirty="0">
                <a:latin typeface="Courier New"/>
                <a:cs typeface="Courier New"/>
              </a:rPr>
              <a:t>(path); </a:t>
            </a:r>
          </a:p>
          <a:p>
            <a:endParaRPr lang="en-US" dirty="0"/>
          </a:p>
          <a:p>
            <a:r>
              <a:rPr lang="en-US" dirty="0"/>
              <a:t>Path information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controlPointRect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</a:t>
            </a:r>
            <a:r>
              <a:rPr lang="en-US" dirty="0" err="1"/>
              <a:t>rect</a:t>
            </a:r>
            <a:r>
              <a:rPr lang="en-US" dirty="0"/>
              <a:t> containing all points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contains()</a:t>
            </a:r>
            <a:r>
              <a:rPr lang="en-US" dirty="0"/>
              <a:t> – test if given shape is inside path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intersects()</a:t>
            </a:r>
            <a:r>
              <a:rPr lang="en-US" dirty="0"/>
              <a:t> – test given shape intersects path </a:t>
            </a:r>
          </a:p>
          <a:p>
            <a:endParaRPr lang="en-US" dirty="0"/>
          </a:p>
        </p:txBody>
      </p:sp>
      <p:pic>
        <p:nvPicPr>
          <p:cNvPr id="4" name="Picture 3" descr="qpainterpath-constru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05" y="1370837"/>
            <a:ext cx="1744895" cy="1744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ex-house-drawings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57EA405-A892-1C47-8F2F-4CAD6202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810278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 and Widget Attributes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Control the widget behavior – in some cases affecting the performance as well</a:t>
            </a:r>
          </a:p>
          <a:p>
            <a:pPr lvl="1"/>
            <a:r>
              <a:rPr lang="en-US" dirty="0"/>
              <a:t>Especially in embedded platforms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WA_NoSystemBackground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may be useful in embedded platforms for the top-level widget, which is considered to be opaque 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WA_OpaquePaintEvent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no need to clear widget’s background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WA_TranslucentBackground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non-opaque regions of a widget are translucent</a:t>
            </a:r>
          </a:p>
          <a:p>
            <a:pPr lvl="1"/>
            <a:r>
              <a:rPr lang="en-US" dirty="0"/>
              <a:t>Easy way to paint arbitrary shaped widgets</a:t>
            </a:r>
          </a:p>
          <a:p>
            <a:pPr lvl="1"/>
            <a:r>
              <a:rPr lang="en-US" dirty="0"/>
              <a:t>This requires also a window flag 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FramelessWindowHint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WA_DeleteOnClose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deletes a widget after the widget has accepted </a:t>
            </a:r>
            <a:r>
              <a:rPr lang="en-US" dirty="0" err="1">
                <a:latin typeface="Courier New"/>
                <a:cs typeface="Courier New"/>
              </a:rPr>
              <a:t>closeEvent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cs typeface="Courier New"/>
              </a:rPr>
              <a:t>Easy way to delete dynamically created dialogs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ex-translucent-clock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0F5FF3B-C05C-B240-8264-218FE8FD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24454670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Painter Concepts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Clipping</a:t>
            </a:r>
          </a:p>
          <a:p>
            <a:pPr lvl="1"/>
            <a:r>
              <a:rPr lang="en-US" dirty="0"/>
              <a:t>Clip drawing operation to shape </a:t>
            </a:r>
          </a:p>
          <a:p>
            <a:endParaRPr lang="en-US" dirty="0"/>
          </a:p>
          <a:p>
            <a:r>
              <a:rPr lang="en-US" dirty="0"/>
              <a:t>Composition modes:</a:t>
            </a:r>
          </a:p>
          <a:p>
            <a:pPr lvl="1"/>
            <a:r>
              <a:rPr lang="en-US" dirty="0"/>
              <a:t>Rules for digital image compositing </a:t>
            </a:r>
          </a:p>
          <a:p>
            <a:pPr lvl="1"/>
            <a:r>
              <a:rPr lang="en-US" dirty="0"/>
              <a:t>Combining pixels from source to destination </a:t>
            </a:r>
          </a:p>
          <a:p>
            <a:endParaRPr lang="en-US" dirty="0"/>
          </a:p>
          <a:p>
            <a:r>
              <a:rPr lang="en-US" dirty="0"/>
              <a:t>Rubber Bands – </a:t>
            </a:r>
            <a:r>
              <a:rPr lang="en-US" dirty="0" err="1">
                <a:latin typeface="Courier New"/>
                <a:cs typeface="Courier New"/>
              </a:rPr>
              <a:t>QRubberBand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Rectangle or line that indicate selection or boundary </a:t>
            </a:r>
          </a:p>
          <a:p>
            <a:endParaRPr lang="en-US" dirty="0"/>
          </a:p>
        </p:txBody>
      </p:sp>
      <p:pic>
        <p:nvPicPr>
          <p:cNvPr id="8" name="Picture 7" descr="qpainter-composition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3" y="1370838"/>
            <a:ext cx="3327400" cy="2921000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E174C05-7CF3-7E4F-92D6-A6E8B6AF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42597674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Paint Operations and Performance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Slow CPU-intensive operations</a:t>
            </a:r>
          </a:p>
          <a:p>
            <a:pPr lvl="1"/>
            <a:r>
              <a:rPr lang="en-US" dirty="0"/>
              <a:t>Rotations (not multiple of 90 degrees), non-linear gradients with three or more colors, dashed lines, anti-aliasing, text layout calculation, image composition (except source and source over modes), non-rectangular clip with complex transformations, painter path fill calculations</a:t>
            </a:r>
          </a:p>
          <a:p>
            <a:pPr lvl="1"/>
            <a:endParaRPr lang="en-US" dirty="0"/>
          </a:p>
          <a:p>
            <a:r>
              <a:rPr lang="en-US" dirty="0"/>
              <a:t>CPU-intensive operations typically result that the application uses most of the time in </a:t>
            </a:r>
            <a:r>
              <a:rPr lang="en-US" dirty="0" err="1">
                <a:latin typeface="Courier New"/>
                <a:cs typeface="Courier New"/>
              </a:rPr>
              <a:t>qtbase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src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gui</a:t>
            </a:r>
            <a:r>
              <a:rPr lang="en-US" dirty="0">
                <a:latin typeface="Courier New"/>
                <a:cs typeface="Courier New"/>
              </a:rPr>
              <a:t>/painting/</a:t>
            </a:r>
            <a:r>
              <a:rPr lang="en-US" dirty="0" err="1">
                <a:latin typeface="Courier New"/>
                <a:cs typeface="Courier New"/>
              </a:rPr>
              <a:t>qdrawhelper.cpp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If this is not the case, performance problem is likely somewhere else  </a:t>
            </a:r>
          </a:p>
          <a:p>
            <a:pPr lvl="1"/>
            <a:endParaRPr lang="en-US" dirty="0"/>
          </a:p>
          <a:p>
            <a:r>
              <a:rPr lang="en-US" dirty="0"/>
              <a:t>Good way to improve paint performance is to paint to </a:t>
            </a:r>
            <a:r>
              <a:rPr lang="en-US" dirty="0" err="1">
                <a:latin typeface="Courier New"/>
                <a:cs typeface="Courier New"/>
              </a:rPr>
              <a:t>QPixmaps</a:t>
            </a:r>
            <a:r>
              <a:rPr lang="en-US" dirty="0"/>
              <a:t> and render the </a:t>
            </a:r>
            <a:r>
              <a:rPr lang="en-US" dirty="0" err="1"/>
              <a:t>pixmaps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Pixmap</a:t>
            </a:r>
            <a:r>
              <a:rPr lang="en-US" dirty="0"/>
              <a:t> blending may still drop the performance to a few frames even in desktop CPUs </a:t>
            </a:r>
          </a:p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4D709F0-1979-6C41-A05F-F3A89A33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2018</a:t>
            </a:r>
          </a:p>
        </p:txBody>
      </p:sp>
    </p:spTree>
    <p:extLst>
      <p:ext uri="{BB962C8B-B14F-4D97-AF65-F5344CB8AC3E}">
        <p14:creationId xmlns:p14="http://schemas.microsoft.com/office/powerpoint/2010/main" val="32798113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33767</TotalTime>
  <Words>24255</Words>
  <Application>Microsoft Macintosh PowerPoint</Application>
  <PresentationFormat>On-screen Show (16:10)</PresentationFormat>
  <Paragraphs>4858</Paragraphs>
  <Slides>386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386</vt:i4>
      </vt:variant>
    </vt:vector>
  </HeadingPairs>
  <TitlesOfParts>
    <vt:vector size="396" baseType="lpstr">
      <vt:lpstr>MS PGothic</vt:lpstr>
      <vt:lpstr>Arial</vt:lpstr>
      <vt:lpstr>Calibri</vt:lpstr>
      <vt:lpstr>Courier New</vt:lpstr>
      <vt:lpstr>Gill Sans</vt:lpstr>
      <vt:lpstr>Open Sans</vt:lpstr>
      <vt:lpstr>Open Sans Light</vt:lpstr>
      <vt:lpstr>Titillium Web</vt:lpstr>
      <vt:lpstr>Verdana</vt:lpstr>
      <vt:lpstr>Default Theme</vt:lpstr>
      <vt:lpstr>Qt Training – Widget Edition</vt:lpstr>
      <vt:lpstr>Contents</vt:lpstr>
      <vt:lpstr>Contents</vt:lpstr>
      <vt:lpstr>Contents</vt:lpstr>
      <vt:lpstr>Qt GUI Options</vt:lpstr>
      <vt:lpstr>Widgets</vt:lpstr>
      <vt:lpstr>Contents</vt:lpstr>
      <vt:lpstr>Objectives</vt:lpstr>
      <vt:lpstr>Qt’s Widget Model - QWidget </vt:lpstr>
      <vt:lpstr>Object Tree and QWidget </vt:lpstr>
      <vt:lpstr>Common Widgets</vt:lpstr>
      <vt:lpstr>Text Widgets </vt:lpstr>
      <vt:lpstr>Button Widgets </vt:lpstr>
      <vt:lpstr>Value Widgets </vt:lpstr>
      <vt:lpstr>Organizer Widgets </vt:lpstr>
      <vt:lpstr>Item Widgets </vt:lpstr>
      <vt:lpstr>Other Widgets </vt:lpstr>
      <vt:lpstr>Layout Management</vt:lpstr>
      <vt:lpstr>Widgets that Contain Other Widgets </vt:lpstr>
      <vt:lpstr>Container Widget: QScrollArea</vt:lpstr>
      <vt:lpstr>QScrollArea</vt:lpstr>
      <vt:lpstr>Organization</vt:lpstr>
      <vt:lpstr>Container Widget: QMdiArea</vt:lpstr>
      <vt:lpstr>Layout Management – Doing it Yourself </vt:lpstr>
      <vt:lpstr>Layout Management – Let Qt Handle the Layout</vt:lpstr>
      <vt:lpstr>Managed Widgets and Sizes </vt:lpstr>
      <vt:lpstr>Layout Management Classes </vt:lpstr>
      <vt:lpstr>QHBoxLayout and QVBoxLayout </vt:lpstr>
      <vt:lpstr>Widgets in a Grid - QGridLayout </vt:lpstr>
      <vt:lpstr>QFormLayout </vt:lpstr>
      <vt:lpstr>Lab – Contact Form </vt:lpstr>
      <vt:lpstr>Some Layout Terms </vt:lpstr>
      <vt:lpstr>More Layout Terms </vt:lpstr>
      <vt:lpstr>Widgets Size Policies </vt:lpstr>
      <vt:lpstr>Available Size Policies </vt:lpstr>
      <vt:lpstr>Questions And Answers </vt:lpstr>
      <vt:lpstr>Lab – Layout of buttons </vt:lpstr>
      <vt:lpstr>Guidelines for Custom Widgets </vt:lpstr>
      <vt:lpstr>Guidelines: Creating a Custom Widget </vt:lpstr>
      <vt:lpstr>Window Flags</vt:lpstr>
      <vt:lpstr>Guidelines: Base Class and Event Handlers </vt:lpstr>
      <vt:lpstr>Guidelines: Drawing a Widget  </vt:lpstr>
      <vt:lpstr>Guidelines: Internal States and Sub-classing </vt:lpstr>
      <vt:lpstr>Guidelines: Widget Constructor </vt:lpstr>
      <vt:lpstr>Summary</vt:lpstr>
      <vt:lpstr>Lab – File Chooser </vt:lpstr>
      <vt:lpstr>Lab – Compass Widget </vt:lpstr>
      <vt:lpstr>State Machines and Animations</vt:lpstr>
      <vt:lpstr>Contents</vt:lpstr>
      <vt:lpstr>Objectives</vt:lpstr>
      <vt:lpstr>State Machine Framework</vt:lpstr>
      <vt:lpstr>First State Machine </vt:lpstr>
      <vt:lpstr>First State Machine </vt:lpstr>
      <vt:lpstr>First State Machine </vt:lpstr>
      <vt:lpstr>First State Machine </vt:lpstr>
      <vt:lpstr>Grouping States</vt:lpstr>
      <vt:lpstr>Grouping States</vt:lpstr>
      <vt:lpstr>Grouping States</vt:lpstr>
      <vt:lpstr>Animation Framework</vt:lpstr>
      <vt:lpstr>Animation Classes</vt:lpstr>
      <vt:lpstr>Example – Animating a Button</vt:lpstr>
      <vt:lpstr>Animation Groups </vt:lpstr>
      <vt:lpstr>Easing Curves</vt:lpstr>
      <vt:lpstr>Animations with a State Machine </vt:lpstr>
      <vt:lpstr>Animations with a State Machine </vt:lpstr>
      <vt:lpstr>Default Animations</vt:lpstr>
      <vt:lpstr>Questions and Answers</vt:lpstr>
      <vt:lpstr>Summary</vt:lpstr>
      <vt:lpstr>Painting and Styling</vt:lpstr>
      <vt:lpstr>Contents</vt:lpstr>
      <vt:lpstr>Objectives</vt:lpstr>
      <vt:lpstr>Objectives</vt:lpstr>
      <vt:lpstr>Painting on Widgets</vt:lpstr>
      <vt:lpstr>Low-level Painting with QPainter  </vt:lpstr>
      <vt:lpstr>Paint Engines and Paint Devices</vt:lpstr>
      <vt:lpstr>Painting on Widgets </vt:lpstr>
      <vt:lpstr>Painting on Widgets and Windows</vt:lpstr>
      <vt:lpstr>QPainter Paint Toolkit</vt:lpstr>
      <vt:lpstr>Coordinate System - Surface to Render </vt:lpstr>
      <vt:lpstr>Geometry Helper Classes </vt:lpstr>
      <vt:lpstr>Color Handling</vt:lpstr>
      <vt:lpstr>Creating Color Values </vt:lpstr>
      <vt:lpstr>Drawing Lines and Outlines with QPen </vt:lpstr>
      <vt:lpstr>The Outline </vt:lpstr>
      <vt:lpstr>Filling Shapes with QBrush </vt:lpstr>
      <vt:lpstr>Drawing Gradient Fills </vt:lpstr>
      <vt:lpstr>Brush on QPen </vt:lpstr>
      <vt:lpstr>Creating Color Values </vt:lpstr>
      <vt:lpstr>Color Themes and Palettes </vt:lpstr>
      <vt:lpstr>Color Groups and Roles </vt:lpstr>
      <vt:lpstr>Painting Operations </vt:lpstr>
      <vt:lpstr>Drawing Figures </vt:lpstr>
      <vt:lpstr>Drawing Text </vt:lpstr>
      <vt:lpstr>Transformation </vt:lpstr>
      <vt:lpstr>Transform and Center  </vt:lpstr>
      <vt:lpstr>Painter Path - QPainterPath </vt:lpstr>
      <vt:lpstr>Painting and Widget Attributes</vt:lpstr>
      <vt:lpstr>Other Painter Concepts </vt:lpstr>
      <vt:lpstr>Paint Operations and Performance</vt:lpstr>
      <vt:lpstr>QImage vs. QPixmap</vt:lpstr>
      <vt:lpstr>Image Transformations</vt:lpstr>
      <vt:lpstr>Image Transformations</vt:lpstr>
      <vt:lpstr>Image Transformations</vt:lpstr>
      <vt:lpstr>3D Painting</vt:lpstr>
      <vt:lpstr>QOpenGLWidget vs. QOpenGLWindow</vt:lpstr>
      <vt:lpstr>QOpenGLWindow vs. QVulkanWindow </vt:lpstr>
      <vt:lpstr>Lab – Pie Chart Widget  </vt:lpstr>
      <vt:lpstr>Styles and Style Sheets</vt:lpstr>
      <vt:lpstr>Styled Painting</vt:lpstr>
      <vt:lpstr>Using Styles </vt:lpstr>
      <vt:lpstr>QStyle</vt:lpstr>
      <vt:lpstr>QCommonStyle</vt:lpstr>
      <vt:lpstr>QProxyStyle</vt:lpstr>
      <vt:lpstr>Typical Style Class Diagram</vt:lpstr>
      <vt:lpstr>High-Level Flowchart </vt:lpstr>
      <vt:lpstr>Writing Your Own QStyle</vt:lpstr>
      <vt:lpstr>Setting Palette in a Style</vt:lpstr>
      <vt:lpstr>The polish() Method</vt:lpstr>
      <vt:lpstr>The styleHint() Method</vt:lpstr>
      <vt:lpstr>Control Element Hierarchy</vt:lpstr>
      <vt:lpstr>Key Players in QStyle Hierarchy</vt:lpstr>
      <vt:lpstr>Size and Position</vt:lpstr>
      <vt:lpstr>Draw Method Signature</vt:lpstr>
      <vt:lpstr>QStyleOption</vt:lpstr>
      <vt:lpstr>Multiple Levels of Method Calls</vt:lpstr>
      <vt:lpstr>The drawControl() Method</vt:lpstr>
      <vt:lpstr>Implementing drawControl()</vt:lpstr>
      <vt:lpstr>The drawPrimitive() Method</vt:lpstr>
      <vt:lpstr>Drawing Helper Functions</vt:lpstr>
      <vt:lpstr>The pixelMetric() Method</vt:lpstr>
      <vt:lpstr>QStylePainter</vt:lpstr>
      <vt:lpstr>QStylePlugin</vt:lpstr>
      <vt:lpstr>Qt Style Sheets </vt:lpstr>
      <vt:lpstr>CSS Rules </vt:lpstr>
      <vt:lpstr>The Box Model </vt:lpstr>
      <vt:lpstr>Selector Types </vt:lpstr>
      <vt:lpstr>Selector Details </vt:lpstr>
      <vt:lpstr>Conflict Resolution - Cascading </vt:lpstr>
      <vt:lpstr>Conflict Resolution - Selector Specifity </vt:lpstr>
      <vt:lpstr>Style Sheet Class Diagram</vt:lpstr>
      <vt:lpstr>QStyleSheetStyle</vt:lpstr>
      <vt:lpstr>Can Style Sheets And QStyle Co-exist?</vt:lpstr>
      <vt:lpstr>Can Style Sheets And QStyle Co-exist?</vt:lpstr>
      <vt:lpstr>Qt Designer Integration </vt:lpstr>
      <vt:lpstr>Questions and Answers</vt:lpstr>
      <vt:lpstr>Summary</vt:lpstr>
      <vt:lpstr>Lab – Project Task</vt:lpstr>
      <vt:lpstr>Application Creation</vt:lpstr>
      <vt:lpstr>Contents</vt:lpstr>
      <vt:lpstr>Objectives</vt:lpstr>
      <vt:lpstr>Main Windows</vt:lpstr>
      <vt:lpstr>Typical Application Ingredients </vt:lpstr>
      <vt:lpstr>Main Window </vt:lpstr>
      <vt:lpstr>Creating Actions - QAction </vt:lpstr>
      <vt:lpstr>QAction Capabilities </vt:lpstr>
      <vt:lpstr>Create Menu Bar </vt:lpstr>
      <vt:lpstr>Creating Toolbars - QToolBar </vt:lpstr>
      <vt:lpstr>QToolButton </vt:lpstr>
      <vt:lpstr>The Status Bar - QStatusBar </vt:lpstr>
      <vt:lpstr>Creating Dock Windows - QDockWidget </vt:lpstr>
      <vt:lpstr>QMenu and Context Menus </vt:lpstr>
      <vt:lpstr>Typical APIs </vt:lpstr>
      <vt:lpstr>Lab – Text Editor</vt:lpstr>
      <vt:lpstr>Settings </vt:lpstr>
      <vt:lpstr>Persistent Settings - QSettings </vt:lpstr>
      <vt:lpstr>Settings Values</vt:lpstr>
      <vt:lpstr>Restoring State of an Application </vt:lpstr>
      <vt:lpstr>Settings - Behind the Scenes </vt:lpstr>
      <vt:lpstr>Settings - Behind the Scenes </vt:lpstr>
      <vt:lpstr>Resources </vt:lpstr>
      <vt:lpstr>Resource System </vt:lpstr>
      <vt:lpstr>Using Resources </vt:lpstr>
      <vt:lpstr>Resource Specifics </vt:lpstr>
      <vt:lpstr>Lab – Upgrade Editor to Use Resources </vt:lpstr>
      <vt:lpstr>Translation for Developers </vt:lpstr>
      <vt:lpstr>Internationalization (i18n) </vt:lpstr>
      <vt:lpstr>Text Translation </vt:lpstr>
      <vt:lpstr>Translation Process </vt:lpstr>
      <vt:lpstr>Local-Aware Applications</vt:lpstr>
      <vt:lpstr>Lab – Translate Editor to Your Locale Language </vt:lpstr>
      <vt:lpstr>Deploying Qt Applications</vt:lpstr>
      <vt:lpstr>Ways of Deploying </vt:lpstr>
      <vt:lpstr>Deployment</vt:lpstr>
      <vt:lpstr>Deployment</vt:lpstr>
      <vt:lpstr>Deployment – The Target Does not Have Qt Libs</vt:lpstr>
      <vt:lpstr>Deployment – The Target Does not Have Qt Libs</vt:lpstr>
      <vt:lpstr>Questions and Answers </vt:lpstr>
      <vt:lpstr>Summary </vt:lpstr>
      <vt:lpstr>Dialogs</vt:lpstr>
      <vt:lpstr>Contents</vt:lpstr>
      <vt:lpstr>Objectives</vt:lpstr>
      <vt:lpstr>Dialogs</vt:lpstr>
      <vt:lpstr>Dialog Windows - QDialog </vt:lpstr>
      <vt:lpstr>Modeless Dialog </vt:lpstr>
      <vt:lpstr>Custom Dialogs </vt:lpstr>
      <vt:lpstr>Other Issues</vt:lpstr>
      <vt:lpstr>Common Dialogs </vt:lpstr>
      <vt:lpstr>Asking for Files - QFileDialog </vt:lpstr>
      <vt:lpstr>Showing Messages - QMessageBox </vt:lpstr>
      <vt:lpstr>Feedback on Progress - QProgressDialog </vt:lpstr>
      <vt:lpstr>Providing Error Messages - QErrorMessage </vt:lpstr>
      <vt:lpstr>Other Common Dialogs </vt:lpstr>
      <vt:lpstr>Guiding the User - QWizard </vt:lpstr>
      <vt:lpstr>Simple Wizard Example </vt:lpstr>
      <vt:lpstr>Questions And Answers  </vt:lpstr>
      <vt:lpstr>Lab – Custom Dialog </vt:lpstr>
      <vt:lpstr>Qt Designer </vt:lpstr>
      <vt:lpstr>Qt Designer </vt:lpstr>
      <vt:lpstr>Designer Views</vt:lpstr>
      <vt:lpstr>Designer's Editing Modes  </vt:lpstr>
      <vt:lpstr>Designer UI Form Files </vt:lpstr>
      <vt:lpstr>From .ui to C+ </vt:lpstr>
      <vt:lpstr>Qt Creator - Form Wizards </vt:lpstr>
      <vt:lpstr>Naming Widgets </vt:lpstr>
      <vt:lpstr>Form Layout in Designer </vt:lpstr>
      <vt:lpstr>Top-Level Layout </vt:lpstr>
      <vt:lpstr>Preview Widget in Preview Mode </vt:lpstr>
      <vt:lpstr>Code Integration - Header File </vt:lpstr>
      <vt:lpstr>Code Integration - Implementation File </vt:lpstr>
      <vt:lpstr>Signals and Slots in Designer </vt:lpstr>
      <vt:lpstr>Using Custom Widgets in Designer  </vt:lpstr>
      <vt:lpstr>Summary</vt:lpstr>
      <vt:lpstr>Lab – Designer Order Form  </vt:lpstr>
      <vt:lpstr>Model/View Framework</vt:lpstr>
      <vt:lpstr>Contents</vt:lpstr>
      <vt:lpstr>Objectives</vt:lpstr>
      <vt:lpstr>Model/View Concept</vt:lpstr>
      <vt:lpstr>Why Model/View? </vt:lpstr>
      <vt:lpstr>Model/View Components</vt:lpstr>
      <vt:lpstr>Model Structures </vt:lpstr>
      <vt:lpstr>Display the Structure - View Classes </vt:lpstr>
      <vt:lpstr>Adapts the Data - Model Classes </vt:lpstr>
      <vt:lpstr>Data - Model - View Relationships </vt:lpstr>
      <vt:lpstr>Addressing Data - QModelIndex </vt:lpstr>
      <vt:lpstr>QModelIndex in Table/Tree Structures</vt:lpstr>
      <vt:lpstr>Item and Item Roles </vt:lpstr>
      <vt:lpstr>Mapping Item Roles from/to QML </vt:lpstr>
      <vt:lpstr>Exporting Models to QML </vt:lpstr>
      <vt:lpstr>Recap of Model/View Concept </vt:lpstr>
      <vt:lpstr>Showing Simple Data</vt:lpstr>
      <vt:lpstr>QStandardItemModel - Convenient Model </vt:lpstr>
      <vt:lpstr>Meet the City Engine </vt:lpstr>
      <vt:lpstr>Our Backend CityEngine API </vt:lpstr>
      <vt:lpstr>Lab: Standard Item Model for CityEngine </vt:lpstr>
      <vt:lpstr>Proxy Models </vt:lpstr>
      <vt:lpstr>Proxy Model - QSortFilterProxyModel  </vt:lpstr>
      <vt:lpstr>Sorting/Filtering  - QSortFilterProxyModel  </vt:lpstr>
      <vt:lpstr>Custom Models </vt:lpstr>
      <vt:lpstr>Implementing a Model  </vt:lpstr>
      <vt:lpstr>Step 1: Read Only List Model </vt:lpstr>
      <vt:lpstr>Step 2: Suppling Header Information </vt:lpstr>
      <vt:lpstr>Step 3: Enabling Editing </vt:lpstr>
      <vt:lpstr>Step 4: Row Manipulation </vt:lpstr>
      <vt:lpstr>Lab – City List Model  </vt:lpstr>
      <vt:lpstr>Delegates and Views</vt:lpstr>
      <vt:lpstr>Contents</vt:lpstr>
      <vt:lpstr>Objectives</vt:lpstr>
      <vt:lpstr>Delegates</vt:lpstr>
      <vt:lpstr>Item Delegates </vt:lpstr>
      <vt:lpstr>Item Appearance </vt:lpstr>
      <vt:lpstr>Delegate from QAbstractItemDelegate </vt:lpstr>
      <vt:lpstr>Integer Value - Bar Graph Delegate </vt:lpstr>
      <vt:lpstr>Editing Item Data</vt:lpstr>
      <vt:lpstr>An Editor Delegate </vt:lpstr>
      <vt:lpstr>Providing an Editor </vt:lpstr>
      <vt:lpstr>Submitting Data to the Model </vt:lpstr>
      <vt:lpstr>Updating the Editor's Geometry </vt:lpstr>
      <vt:lpstr>Setting Delegates on Views </vt:lpstr>
      <vt:lpstr>Type-Based Delegates </vt:lpstr>
      <vt:lpstr>Data Widget Mapper</vt:lpstr>
      <vt:lpstr>Data Widget Mapper- QDataWidgetMapper </vt:lpstr>
      <vt:lpstr>Using QDataWidgetMapper </vt:lpstr>
      <vt:lpstr>Mapped Property - The USER Property </vt:lpstr>
      <vt:lpstr>Drag and Drop</vt:lpstr>
      <vt:lpstr>Drag and Drop for Views </vt:lpstr>
      <vt:lpstr>Drag and Drop with QStandardItemModel </vt:lpstr>
      <vt:lpstr>Drag and Drop on QAbstractItemModel </vt:lpstr>
      <vt:lpstr>Custom Tree Models</vt:lpstr>
      <vt:lpstr>A Custom Tree Model in 5 Steps </vt:lpstr>
      <vt:lpstr>A (Simple) Node Structure </vt:lpstr>
      <vt:lpstr>Read-Only Model </vt:lpstr>
      <vt:lpstr>Editable Model </vt:lpstr>
      <vt:lpstr>Insert Remove Model </vt:lpstr>
      <vt:lpstr>Lazy Model </vt:lpstr>
      <vt:lpstr>DnD Model </vt:lpstr>
      <vt:lpstr>Questions and Answers</vt:lpstr>
      <vt:lpstr>Summary</vt:lpstr>
      <vt:lpstr>GraphicsView</vt:lpstr>
      <vt:lpstr>Contents</vt:lpstr>
      <vt:lpstr>Objectives</vt:lpstr>
      <vt:lpstr>Using GraphicsView Classes</vt:lpstr>
      <vt:lpstr>GraphicsView Framework  </vt:lpstr>
      <vt:lpstr>Hello World </vt:lpstr>
      <vt:lpstr>UML Relationship </vt:lpstr>
      <vt:lpstr>QGraphicsScene </vt:lpstr>
      <vt:lpstr>QGraphicsScene Important Methods </vt:lpstr>
      <vt:lpstr>QGraphicsView </vt:lpstr>
      <vt:lpstr>QGraphicsView Important Methods  </vt:lpstr>
      <vt:lpstr>QGraphicsItem </vt:lpstr>
      <vt:lpstr>Concrete QGraphicsItem Types </vt:lpstr>
      <vt:lpstr>QGraphicsItem Important Methods  </vt:lpstr>
      <vt:lpstr>Select, Focus, Move </vt:lpstr>
      <vt:lpstr>Groups of Items </vt:lpstr>
      <vt:lpstr>Parents and Children </vt:lpstr>
      <vt:lpstr>Coordinate System and Transformations</vt:lpstr>
      <vt:lpstr>Coordinate Systems </vt:lpstr>
      <vt:lpstr>Coordinates </vt:lpstr>
      <vt:lpstr>QTransform  </vt:lpstr>
      <vt:lpstr>Common Transformations   </vt:lpstr>
      <vt:lpstr>View Transformations </vt:lpstr>
      <vt:lpstr>Item Transformations </vt:lpstr>
      <vt:lpstr>Zooming </vt:lpstr>
      <vt:lpstr>Mapping between Coordinate Systems </vt:lpstr>
      <vt:lpstr>Ignoring Transformations </vt:lpstr>
      <vt:lpstr>Transforms Demo </vt:lpstr>
      <vt:lpstr>Creating Custom Items</vt:lpstr>
      <vt:lpstr>Extending QGraphicsItem </vt:lpstr>
      <vt:lpstr>Boundaries </vt:lpstr>
      <vt:lpstr>Painting Items </vt:lpstr>
      <vt:lpstr>Custom Item example </vt:lpstr>
      <vt:lpstr>paint() and boundingRect() </vt:lpstr>
      <vt:lpstr>Choosing a boundingRect() </vt:lpstr>
      <vt:lpstr>QGraphicsItemGroup </vt:lpstr>
      <vt:lpstr>Event Handling  </vt:lpstr>
      <vt:lpstr>Event Handler Examples  </vt:lpstr>
      <vt:lpstr>Collision Detection </vt:lpstr>
      <vt:lpstr>Lab – Corner Drag Button </vt:lpstr>
      <vt:lpstr>Widgets in a Scene</vt:lpstr>
      <vt:lpstr>Widgets in a Scene  </vt:lpstr>
      <vt:lpstr>Items Are not Widgets </vt:lpstr>
      <vt:lpstr>QGraphicsWidget </vt:lpstr>
      <vt:lpstr>QGraphicsProxyWidget </vt:lpstr>
      <vt:lpstr>Embedded Widget Example </vt:lpstr>
      <vt:lpstr>QGraphicsLayout </vt:lpstr>
      <vt:lpstr>Lab: Widgets in a Scene  </vt:lpstr>
      <vt:lpstr>Drag and Drop</vt:lpstr>
      <vt:lpstr>Drag and Drop  </vt:lpstr>
      <vt:lpstr>Start Drag </vt:lpstr>
      <vt:lpstr>Drop on a Scene </vt:lpstr>
      <vt:lpstr>startDrag() Example </vt:lpstr>
      <vt:lpstr>dropEvent() on a Scene </vt:lpstr>
      <vt:lpstr>Drop on an Item </vt:lpstr>
      <vt:lpstr>Effects</vt:lpstr>
      <vt:lpstr>Graphics Effects </vt:lpstr>
      <vt:lpstr>Using a Graphics Effect </vt:lpstr>
      <vt:lpstr>Performance Tuning</vt:lpstr>
      <vt:lpstr>Level of Detail </vt:lpstr>
      <vt:lpstr>Level of Detail: Chip Demo   </vt:lpstr>
      <vt:lpstr>Level of Detail: Chip Demo 2  </vt:lpstr>
      <vt:lpstr>Caching Tips  </vt:lpstr>
      <vt:lpstr>setCacheMode() </vt:lpstr>
      <vt:lpstr>Tweaking  </vt:lpstr>
      <vt:lpstr>Tips for Better Performance   </vt:lpstr>
      <vt:lpstr>Questions and Answers</vt:lpstr>
      <vt:lpstr>Summary</vt:lpstr>
      <vt:lpstr>Charts</vt:lpstr>
      <vt:lpstr>Contents</vt:lpstr>
      <vt:lpstr>Objectives</vt:lpstr>
      <vt:lpstr>Qt Charts – Chart Types</vt:lpstr>
      <vt:lpstr>Charts Architecture</vt:lpstr>
      <vt:lpstr>Series</vt:lpstr>
      <vt:lpstr>Series Example</vt:lpstr>
      <vt:lpstr>Legend</vt:lpstr>
      <vt:lpstr>Axis </vt:lpstr>
      <vt:lpstr>Axis </vt:lpstr>
      <vt:lpstr>Line Charts</vt:lpstr>
      <vt:lpstr>Bar Charts</vt:lpstr>
      <vt:lpstr>Bar Charts – Categories </vt:lpstr>
      <vt:lpstr>Pie Charts</vt:lpstr>
      <vt:lpstr>Pie Chart Example</vt:lpstr>
      <vt:lpstr>Pie Charts – Drilldown </vt:lpstr>
      <vt:lpstr>Pie Charts – Drilldown </vt:lpstr>
      <vt:lpstr>User Interaction</vt:lpstr>
      <vt:lpstr>Zooming and Scrolling</vt:lpstr>
      <vt:lpstr>Gesture Example (Zoom Line SDK Example)</vt:lpstr>
      <vt:lpstr>Using Model Data in Charts</vt:lpstr>
      <vt:lpstr>Model Mappers</vt:lpstr>
      <vt:lpstr>Model Mappers</vt:lpstr>
      <vt:lpstr>Dynamic Charts</vt:lpstr>
      <vt:lpstr>Scrolling Approaches </vt:lpstr>
      <vt:lpstr>Time-Bound Scrolling</vt:lpstr>
      <vt:lpstr>Theming </vt:lpstr>
      <vt:lpstr>Chart Customization </vt:lpstr>
      <vt:lpstr>Questions and Answers</vt:lpstr>
      <vt:lpstr>Summary</vt:lpstr>
      <vt:lpstr>Thank You!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342</cp:revision>
  <dcterms:created xsi:type="dcterms:W3CDTF">2014-12-12T08:34:31Z</dcterms:created>
  <dcterms:modified xsi:type="dcterms:W3CDTF">2018-03-20T15:29:29Z</dcterms:modified>
</cp:coreProperties>
</file>